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4" r:id="rId2"/>
    <p:sldId id="276" r:id="rId3"/>
    <p:sldId id="266" r:id="rId4"/>
    <p:sldId id="268" r:id="rId5"/>
    <p:sldId id="269" r:id="rId6"/>
    <p:sldId id="270" r:id="rId7"/>
    <p:sldId id="280" r:id="rId8"/>
    <p:sldId id="274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280" autoAdjust="0"/>
  </p:normalViewPr>
  <p:slideViewPr>
    <p:cSldViewPr showGuides="1">
      <p:cViewPr varScale="1">
        <p:scale>
          <a:sx n="86" d="100"/>
          <a:sy n="86" d="100"/>
        </p:scale>
        <p:origin x="126" y="72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8/16/2021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8/16/2021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8/16/2021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8/16/2021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8/16/2021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8/16/2021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8/16/2021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8/16/2021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8/16/2021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8/16/2021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8/16/2021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2012" y="4648200"/>
            <a:ext cx="5994029" cy="1597026"/>
          </a:xfrm>
        </p:spPr>
        <p:txBody>
          <a:bodyPr>
            <a:noAutofit/>
          </a:bodyPr>
          <a:lstStyle/>
          <a:p>
            <a:pPr algn="r"/>
            <a:r>
              <a:rPr lang="en-US" sz="6000" b="1" dirty="0"/>
              <a:t>How to Avoid</a:t>
            </a:r>
            <a:br>
              <a:rPr lang="en-US" sz="6000" b="1" dirty="0"/>
            </a:br>
            <a:r>
              <a:rPr lang="en-US" sz="6000" b="1" dirty="0"/>
              <a:t>Plagiarism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DC3AAF2-9785-4983-AD1D-F09D91187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645431"/>
            <a:ext cx="5189181" cy="349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What is Plagiarism?</a:t>
            </a:r>
          </a:p>
        </p:txBody>
      </p:sp>
      <p:pic>
        <p:nvPicPr>
          <p:cNvPr id="1030" name="Picture 6" descr="Plagiarism in Online Courses - FIU Online Insider">
            <a:extLst>
              <a:ext uri="{FF2B5EF4-FFF2-40B4-BE49-F238E27FC236}">
                <a16:creationId xmlns:a16="http://schemas.microsoft.com/office/drawing/2014/main" id="{CFCC628A-309E-4005-A352-9B0636FB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309" y="2705167"/>
            <a:ext cx="4977104" cy="246366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/>
          <a:p>
            <a:r>
              <a:rPr lang="en-US" sz="2000" b="1"/>
              <a:t>Plagiarism</a:t>
            </a:r>
            <a:r>
              <a:rPr lang="en-US" sz="2000" b="0" i="0">
                <a:effectLst/>
              </a:rPr>
              <a:t> - </a:t>
            </a:r>
            <a:r>
              <a:rPr lang="en-US" sz="2000"/>
              <a:t>is using someone else’s ideas or words without giving them proper credit. Plagiarism can range from unintentional to intentional.  Beginning writers and expert writers alike can all plagiarize. </a:t>
            </a:r>
          </a:p>
          <a:p>
            <a:r>
              <a:rPr lang="en-US" sz="2000" b="1"/>
              <a:t>Unintentional</a:t>
            </a:r>
            <a:r>
              <a:rPr lang="en-US" sz="2000"/>
              <a:t> - </a:t>
            </a:r>
            <a:r>
              <a:rPr lang="en-US" sz="2000" b="0" i="0">
                <a:effectLst/>
              </a:rPr>
              <a:t>forgetting to include a source in a bibliography </a:t>
            </a:r>
            <a:endParaRPr lang="en-US" sz="2000"/>
          </a:p>
          <a:p>
            <a:r>
              <a:rPr lang="en-US" sz="2000" b="1"/>
              <a:t>Intentional</a:t>
            </a:r>
            <a:r>
              <a:rPr lang="en-US" sz="2000"/>
              <a:t> - </a:t>
            </a:r>
            <a:r>
              <a:rPr lang="en-US" sz="2000" b="0" i="0">
                <a:effectLst/>
              </a:rPr>
              <a:t>buying an already writing paper, or using another writer’s ideas as your own to make your work sound smarter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525" y="1272710"/>
            <a:ext cx="7008574" cy="4572000"/>
          </a:xfrm>
        </p:spPr>
        <p:txBody>
          <a:bodyPr>
            <a:normAutofit/>
          </a:bodyPr>
          <a:lstStyle/>
          <a:p>
            <a:pPr algn="l"/>
            <a:r>
              <a:rPr lang="en-US" sz="3600" b="1" i="0" dirty="0">
                <a:solidFill>
                  <a:srgbClr val="333333"/>
                </a:solidFill>
                <a:effectLst/>
                <a:latin typeface="acumin-pro"/>
              </a:rPr>
              <a:t>If you are...</a:t>
            </a:r>
          </a:p>
          <a:p>
            <a:pPr algn="l"/>
            <a:endParaRPr lang="en-US" b="0" i="0" dirty="0">
              <a:solidFill>
                <a:srgbClr val="333333"/>
              </a:solidFill>
              <a:effectLst/>
              <a:latin typeface="acumin-pro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cumin-pro"/>
              </a:rPr>
              <a:t>a </a:t>
            </a:r>
            <a:r>
              <a:rPr lang="en-US" b="1" dirty="0">
                <a:solidFill>
                  <a:srgbClr val="333333"/>
                </a:solidFill>
                <a:latin typeface="acumin-pro"/>
              </a:rPr>
              <a:t>S</a:t>
            </a:r>
            <a:r>
              <a:rPr lang="en-US" b="1" i="0" dirty="0">
                <a:solidFill>
                  <a:srgbClr val="333333"/>
                </a:solidFill>
                <a:effectLst/>
                <a:latin typeface="acumin-pro"/>
              </a:rPr>
              <a:t>tudent</a:t>
            </a:r>
            <a:r>
              <a:rPr lang="en-US" b="0" i="0" dirty="0">
                <a:solidFill>
                  <a:srgbClr val="333333"/>
                </a:solidFill>
                <a:effectLst/>
                <a:latin typeface="acumin-pro"/>
              </a:rPr>
              <a:t> - consequences can include failing grades on assignments or classes, academic probation, and even expulsion.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cumin-pro"/>
              </a:rPr>
              <a:t>a </a:t>
            </a:r>
            <a:r>
              <a:rPr lang="en-US" b="1" dirty="0">
                <a:solidFill>
                  <a:srgbClr val="333333"/>
                </a:solidFill>
                <a:latin typeface="acumin-pro"/>
              </a:rPr>
              <a:t>R</a:t>
            </a:r>
            <a:r>
              <a:rPr lang="en-US" b="1" i="0" dirty="0">
                <a:solidFill>
                  <a:srgbClr val="333333"/>
                </a:solidFill>
                <a:effectLst/>
                <a:latin typeface="acumin-pro"/>
              </a:rPr>
              <a:t>esearcher</a:t>
            </a:r>
            <a:r>
              <a:rPr lang="en-US" b="0" i="0" dirty="0">
                <a:solidFill>
                  <a:srgbClr val="333333"/>
                </a:solidFill>
                <a:effectLst/>
                <a:latin typeface="acumin-pro"/>
              </a:rPr>
              <a:t> - plagiarism can cause a loss of credibility, legal consequences, and other professional consequences.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acumin-pro"/>
              </a:rPr>
              <a:t>an </a:t>
            </a:r>
            <a:r>
              <a:rPr lang="en-US" b="1" dirty="0">
                <a:solidFill>
                  <a:srgbClr val="333333"/>
                </a:solidFill>
                <a:latin typeface="acumin-pro"/>
              </a:rPr>
              <a:t>E</a:t>
            </a:r>
            <a:r>
              <a:rPr lang="en-US" b="1" i="0" dirty="0">
                <a:solidFill>
                  <a:srgbClr val="333333"/>
                </a:solidFill>
                <a:effectLst/>
                <a:latin typeface="acumin-pro"/>
              </a:rPr>
              <a:t>mployee</a:t>
            </a:r>
            <a:r>
              <a:rPr lang="en-US" b="0" i="0" dirty="0">
                <a:solidFill>
                  <a:srgbClr val="333333"/>
                </a:solidFill>
                <a:effectLst/>
                <a:latin typeface="acumin-pro"/>
              </a:rPr>
              <a:t> in a corporate setting - you can receive a reprimand or </a:t>
            </a:r>
            <a:r>
              <a:rPr lang="en-US" b="0" u="sng" dirty="0">
                <a:solidFill>
                  <a:srgbClr val="333333"/>
                </a:solidFill>
                <a:effectLst/>
                <a:latin typeface="acumin-pro"/>
              </a:rPr>
              <a:t>lose your job.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315C7C-2040-404E-B394-8D4DB44C3720}"/>
              </a:ext>
            </a:extLst>
          </p:cNvPr>
          <p:cNvSpPr txBox="1"/>
          <p:nvPr/>
        </p:nvSpPr>
        <p:spPr>
          <a:xfrm>
            <a:off x="684212" y="460298"/>
            <a:ext cx="807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/>
              <a:t>Plagiarism Consequences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- 3</a:t>
            </a:r>
          </a:p>
        </p:txBody>
      </p: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- 5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41</TotalTime>
  <Words>161</Words>
  <Application>Microsoft Office PowerPoint</Application>
  <PresentationFormat>Custom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acumin-pro</vt:lpstr>
      <vt:lpstr>Arial</vt:lpstr>
      <vt:lpstr>Century Gothic</vt:lpstr>
      <vt:lpstr>Books 16x9</vt:lpstr>
      <vt:lpstr>How to Avoid Plagiarism</vt:lpstr>
      <vt:lpstr>What is Plagiarism?</vt:lpstr>
      <vt:lpstr>PowerPoint Presentation</vt:lpstr>
      <vt:lpstr>Add a Slide Title - 2</vt:lpstr>
      <vt:lpstr>Add a Slide Title - 3</vt:lpstr>
      <vt:lpstr>PowerPoint Presentation</vt:lpstr>
      <vt:lpstr>Add a Slide Title - 4</vt:lpstr>
      <vt:lpstr>Add a Slide Title - 5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Avoid Plagiarism</dc:title>
  <dc:creator>Jarod Leddy</dc:creator>
  <cp:lastModifiedBy>Jarod Leddy</cp:lastModifiedBy>
  <cp:revision>1</cp:revision>
  <dcterms:created xsi:type="dcterms:W3CDTF">2021-08-16T15:25:02Z</dcterms:created>
  <dcterms:modified xsi:type="dcterms:W3CDTF">2021-08-16T16:06:53Z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