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4" r:id="rId4"/>
  </p:sldMasterIdLst>
  <p:notesMasterIdLst>
    <p:notesMasterId r:id="rId10"/>
  </p:notesMasterIdLst>
  <p:handoutMasterIdLst>
    <p:handoutMasterId r:id="rId11"/>
  </p:handoutMasterIdLst>
  <p:sldIdLst>
    <p:sldId id="256" r:id="rId5"/>
    <p:sldId id="275" r:id="rId6"/>
    <p:sldId id="276" r:id="rId7"/>
    <p:sldId id="277" r:id="rId8"/>
    <p:sldId id="278"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5033" autoAdjust="0"/>
  </p:normalViewPr>
  <p:slideViewPr>
    <p:cSldViewPr snapToGrid="0" snapToObjects="1">
      <p:cViewPr varScale="1">
        <p:scale>
          <a:sx n="83" d="100"/>
          <a:sy n="83" d="100"/>
        </p:scale>
        <p:origin x="102" y="420"/>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3/14/2024</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3/14/2024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20232501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386312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498008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0505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8569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044187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2859608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02126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47542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6546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074580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23104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3/14/2024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987299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3/14/2024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240550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87DE6118-2437-4B30-8E3C-4D2BE6020583}" type="datetimeFigureOut">
              <a:rPr lang="en-US" smtClean="0"/>
              <a:t>3/14/2024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29307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114097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3/14/2024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179080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DE6118-2437-4B30-8E3C-4D2BE6020583}" type="datetimeFigureOut">
              <a:rPr lang="en-US" smtClean="0"/>
              <a:pPr/>
              <a:t>3/14/2024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645065765"/>
      </p:ext>
    </p:extLst>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bergie81.deviantart.com/art/vista-robot-141984017"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5" name="Picture 4" descr="night sky with mountains far away on the horizon">
            <a:extLst>
              <a:ext uri="{FF2B5EF4-FFF2-40B4-BE49-F238E27FC236}">
                <a16:creationId xmlns:a16="http://schemas.microsoft.com/office/drawing/2014/main" id="{7C454B0C-0819-4D56-9275-BCE254DA659D}"/>
              </a:ext>
            </a:extLst>
          </p:cNvPr>
          <p:cNvPicPr>
            <a:picLocks noChangeAspect="1"/>
          </p:cNvPicPr>
          <p:nvPr/>
        </p:nvPicPr>
        <p:blipFill rotWithShape="1">
          <a:blip r:embed="rId4">
            <a:extLst>
              <a:ext uri="{28A0092B-C50C-407E-A947-70E740481C1C}">
                <a14:useLocalDpi xmlns:a14="http://schemas.microsoft.com/office/drawing/2010/main"/>
              </a:ext>
            </a:extLst>
          </a:blip>
          <a:srcRect l="9091" t="9091"/>
          <a:stretch/>
        </p:blipFill>
        <p:spPr>
          <a:xfrm>
            <a:off x="20" y="10"/>
            <a:ext cx="12191980" cy="6857990"/>
          </a:xfrm>
          <a:prstGeom prst="rect">
            <a:avLst/>
          </a:prstGeom>
        </p:spPr>
      </p:pic>
      <p:pic>
        <p:nvPicPr>
          <p:cNvPr id="10" name="Picture 9">
            <a:extLst>
              <a:ext uri="{FF2B5EF4-FFF2-40B4-BE49-F238E27FC236}">
                <a16:creationId xmlns:a16="http://schemas.microsoft.com/office/drawing/2014/main" id="{545F67A4-7428-47F3-AE14-8CA43D976E1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F4A20210-FA90-4B6D-8D2E-1B90054E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14" name="Freeform 14">
            <a:extLst>
              <a:ext uri="{FF2B5EF4-FFF2-40B4-BE49-F238E27FC236}">
                <a16:creationId xmlns:a16="http://schemas.microsoft.com/office/drawing/2014/main" id="{39213B44-68B7-47E7-B506-5C79FCF80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39084D60-65A6-45F8-8C17-3529E43F1C3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7" name="Straight Connector 16">
              <a:extLst>
                <a:ext uri="{FF2B5EF4-FFF2-40B4-BE49-F238E27FC236}">
                  <a16:creationId xmlns:a16="http://schemas.microsoft.com/office/drawing/2014/main" id="{444A2572-2BF1-4C8E-AF59-F3AD411D894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5DF3485-B455-470C-8FA8-A1BDE087B8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5E9DCD0-EE49-4CB4-89B6-C25F9861C3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713CF62-C96C-44E9-8C28-E3F2C6E7C6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D06558F-07E9-4D78-A6F3-8BCFA9E7340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12D8773-83C0-4D51-9E1F-046DA7DA0DF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880C3FB-3E2E-4054-A6D1-38176D6E2E0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8505591A-6112-4B84-8E9E-923E43C4ED6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4884290-8E39-4425-BB4F-48D955C1F80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0C383A3-6D77-41CE-8121-498BC3BA51F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120A319-4A10-4542-B48C-5FB2714C4A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B15B038-50ED-419D-B142-C96EE418B5C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9BAFF2F4-75B2-4498-8559-BAE80D89B4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56AE167-8087-4A4B-B41D-5658EEBA684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D353E8A-CBA6-44F9-9C00-D0AD27C96C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CA2C318A-A79F-4CAD-BA7A-51427BF9ED2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F2996E3-5E01-4F22-B23C-7CD0CF72C45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60F6BC4-AB51-4DE7-B83C-E71FE4EC862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F65FC1C-93BF-4ACA-BF17-17372DD108D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9F9913C-8CCE-4D56-9D2A-0C2D686676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0EDD18C-1AAD-48E5-AAAD-73F4B5643C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2D7A5C4-18C8-43E9-A50A-F87A362C85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A0C484E-A224-4DB0-8C34-89BE54BD12F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79BB438E-A25F-4A7F-B209-8899B7CEC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F8BA6DC-B1E9-4F32-A5CC-8F61976B697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CF6D95B2-1C8D-4156-AB05-523619B4FC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288409AD-A77F-4304-9E8B-08A4891C70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62AD08A-B385-4D18-B948-8D53B391848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E32A413E-FF1A-46B1-BF8B-3C1C408B34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3CFF4E44-2BEB-4FAE-97C9-BC6E8296D11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486C0A-9B93-46B8-932F-876BE26CEF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29BF5D-8D5B-4A48-89EE-8B779826EE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DC996EE-5EB1-4943-A1E8-70810CBD67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2F833C8-E3CE-4399-B78B-9DD0EEA64C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7C92DB2-78F1-4872-B9C7-C658A78869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F8A2FAA-05E1-448E-A606-FA9D67036C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5AAB5D1-1672-4825-88A7-D93923475E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2CAAFDB-2BA2-4D04-8B8B-1241D5EC097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4C381B3C-0009-451B-BCB3-48F7810C1B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A10544C-1EAD-47FB-A17E-52C6222826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2540B37-D854-4525-93F8-410685438FE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7450DFE8-D07F-435C-B5A2-47D126FD9F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C1A6513-2D5D-458C-B841-D5DD9844B84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9931CF18-850E-41CD-823E-D311BD5CC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497A09-1B1C-4EB6-B728-6FC3A1C125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A60DE04-F3E8-437E-A2E4-A8A7BA01CB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CDBBA541-852C-4AE6-82E8-6BD13AFB4F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FC3362F-AD7E-45D7-BE85-7C8DD81347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CD83E0F-C8AF-4D52-94DB-CD949A2B16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0D5F865-890F-483F-B407-516CE6D222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E6A2505-E617-4419-AB05-10B779B5C2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DFF0D66-52FC-4F64-B67F-72D9EFEED1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CC72040-7945-4051-989C-2B728F6D504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6EB6302-2333-45D4-AE20-B0F6D45CC13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ECC1105-D16E-411D-B4B7-80BF039BF97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C7D2F518-4540-44DE-BC62-7D598EC99BB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F19566BC-880A-4113-A9C4-0017E5184C1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18E7D73-F4E4-4F5D-AFF9-EE491954A05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8D0988A2-3571-4C16-BDEF-58254F04E5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4550BAC8-41FE-4300-910B-EE7BBD7A0C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8CD175C-18A7-4589-8C46-A61FEF6D9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B6BE3031-FD1C-443C-9889-243CEEAEDF8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7E37BF5D-3732-41F2-B9AF-A56C9214D63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77B6718-917A-4A01-BCF8-5C6E1217B2A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C23AB5B-98FB-43F1-B590-BBA79814F2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D6EEC146-226B-4C83-9C1B-DD5495DE16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C24D094-41EF-4CA2-9834-B04793FA12C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8DA46AD8-674F-46C3-8A22-280F78F91A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E9D757B-CD9D-447C-8780-79F2FF8751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76B76E9-7342-43BC-B629-9180ABF577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3F25F68A-2DCB-4183-86F1-3428326E595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BA5FA913-066C-4504-A753-026056454CE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6A6E50AC-CA1E-4DD3-B85F-1720C019E68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224B2B1-DBD8-4BA8-8CEB-BFAC8A15D3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4DEFE1E7-69A3-47F5-B8B8-C0898281B6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6F1F489-762E-4979-9EBC-50A62330B8E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927DF22C-20E6-4DED-B405-1B26C52186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36FD8D7-6E0F-468E-B8C4-F4E6707112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6646333" y="2032000"/>
            <a:ext cx="4513792" cy="2819398"/>
          </a:xfrm>
        </p:spPr>
        <p:txBody>
          <a:bodyPr>
            <a:normAutofit/>
          </a:bodyPr>
          <a:lstStyle/>
          <a:p>
            <a:r>
              <a:rPr lang="en-US" b="1" dirty="0"/>
              <a:t>Elements of: Robot Dreams </a:t>
            </a: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6646333" y="4851399"/>
            <a:ext cx="4513792" cy="914401"/>
          </a:xfrm>
        </p:spPr>
        <p:txBody>
          <a:bodyPr>
            <a:normAutofit/>
          </a:bodyPr>
          <a:lstStyle/>
          <a:p>
            <a:r>
              <a:rPr lang="en-US" dirty="0"/>
              <a:t>By Isaac Asimov </a:t>
            </a:r>
          </a:p>
        </p:txBody>
      </p:sp>
    </p:spTree>
    <p:extLst>
      <p:ext uri="{BB962C8B-B14F-4D97-AF65-F5344CB8AC3E}">
        <p14:creationId xmlns:p14="http://schemas.microsoft.com/office/powerpoint/2010/main" val="341772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5" name="Picture 4" descr="A robot holding a glowing object&#10;&#10;Description automatically generated">
            <a:extLst>
              <a:ext uri="{FF2B5EF4-FFF2-40B4-BE49-F238E27FC236}">
                <a16:creationId xmlns:a16="http://schemas.microsoft.com/office/drawing/2014/main" id="{C4DE9181-C848-6DE9-C415-7874C4247CA1}"/>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5000" b="5000"/>
          <a:stretch/>
        </p:blipFill>
        <p:spPr>
          <a:xfrm>
            <a:off x="20" y="10"/>
            <a:ext cx="12191980" cy="6857990"/>
          </a:xfrm>
          <a:prstGeom prst="rect">
            <a:avLst/>
          </a:prstGeom>
        </p:spPr>
      </p:pic>
      <p:pic>
        <p:nvPicPr>
          <p:cNvPr id="10" name="Picture 9">
            <a:extLst>
              <a:ext uri="{FF2B5EF4-FFF2-40B4-BE49-F238E27FC236}">
                <a16:creationId xmlns:a16="http://schemas.microsoft.com/office/drawing/2014/main" id="{0C8B7D16-051E-4562-B872-ABF369C457C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Freeform 5">
            <a:extLst>
              <a:ext uri="{FF2B5EF4-FFF2-40B4-BE49-F238E27FC236}">
                <a16:creationId xmlns:a16="http://schemas.microsoft.com/office/drawing/2014/main" id="{ED10CF64-F588-4794-80E9-12CBA17849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16466" y="-18309"/>
            <a:ext cx="11159068" cy="6894618"/>
          </a:xfrm>
          <a:custGeom>
            <a:avLst/>
            <a:gdLst>
              <a:gd name="T0" fmla="*/ 2331 w 2331"/>
              <a:gd name="T1" fmla="*/ 721 h 1440"/>
              <a:gd name="T2" fmla="*/ 2082 w 2331"/>
              <a:gd name="T3" fmla="*/ 0 h 1440"/>
              <a:gd name="T4" fmla="*/ 249 w 2331"/>
              <a:gd name="T5" fmla="*/ 0 h 1440"/>
              <a:gd name="T6" fmla="*/ 0 w 2331"/>
              <a:gd name="T7" fmla="*/ 721 h 1440"/>
              <a:gd name="T8" fmla="*/ 248 w 2331"/>
              <a:gd name="T9" fmla="*/ 1440 h 1440"/>
              <a:gd name="T10" fmla="*/ 2083 w 2331"/>
              <a:gd name="T11" fmla="*/ 1440 h 1440"/>
              <a:gd name="T12" fmla="*/ 2331 w 2331"/>
              <a:gd name="T13" fmla="*/ 721 h 1440"/>
            </a:gdLst>
            <a:ahLst/>
            <a:cxnLst>
              <a:cxn ang="0">
                <a:pos x="T0" y="T1"/>
              </a:cxn>
              <a:cxn ang="0">
                <a:pos x="T2" y="T3"/>
              </a:cxn>
              <a:cxn ang="0">
                <a:pos x="T4" y="T5"/>
              </a:cxn>
              <a:cxn ang="0">
                <a:pos x="T6" y="T7"/>
              </a:cxn>
              <a:cxn ang="0">
                <a:pos x="T8" y="T9"/>
              </a:cxn>
              <a:cxn ang="0">
                <a:pos x="T10" y="T11"/>
              </a:cxn>
              <a:cxn ang="0">
                <a:pos x="T12" y="T13"/>
              </a:cxn>
            </a:cxnLst>
            <a:rect l="0" t="0" r="r" b="b"/>
            <a:pathLst>
              <a:path w="2331" h="1440">
                <a:moveTo>
                  <a:pt x="2331" y="721"/>
                </a:moveTo>
                <a:cubicBezTo>
                  <a:pt x="2331" y="449"/>
                  <a:pt x="2238" y="198"/>
                  <a:pt x="2082" y="0"/>
                </a:cubicBezTo>
                <a:cubicBezTo>
                  <a:pt x="249" y="0"/>
                  <a:pt x="249" y="0"/>
                  <a:pt x="249" y="0"/>
                </a:cubicBezTo>
                <a:cubicBezTo>
                  <a:pt x="93" y="198"/>
                  <a:pt x="0" y="449"/>
                  <a:pt x="0" y="721"/>
                </a:cubicBezTo>
                <a:cubicBezTo>
                  <a:pt x="0" y="992"/>
                  <a:pt x="92" y="1242"/>
                  <a:pt x="248" y="1440"/>
                </a:cubicBezTo>
                <a:cubicBezTo>
                  <a:pt x="2083" y="1440"/>
                  <a:pt x="2083" y="1440"/>
                  <a:pt x="2083" y="1440"/>
                </a:cubicBezTo>
                <a:cubicBezTo>
                  <a:pt x="2239" y="1242"/>
                  <a:pt x="2331" y="992"/>
                  <a:pt x="2331" y="721"/>
                </a:cubicBezTo>
                <a:close/>
              </a:path>
            </a:pathLst>
          </a:custGeom>
          <a:solidFill>
            <a:schemeClr val="bg1">
              <a:alpha val="60000"/>
            </a:schemeClr>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3C560F2-94D9-D4C3-61E9-4484F4A134D9}"/>
              </a:ext>
            </a:extLst>
          </p:cNvPr>
          <p:cNvSpPr>
            <a:spLocks noGrp="1"/>
          </p:cNvSpPr>
          <p:nvPr>
            <p:ph type="title"/>
          </p:nvPr>
        </p:nvSpPr>
        <p:spPr>
          <a:xfrm>
            <a:off x="1380067" y="838200"/>
            <a:ext cx="9437159" cy="1227667"/>
          </a:xfrm>
        </p:spPr>
        <p:txBody>
          <a:bodyPr>
            <a:normAutofit/>
          </a:bodyPr>
          <a:lstStyle/>
          <a:p>
            <a:r>
              <a:rPr lang="en-US"/>
              <a:t>Similes, Metaphors, and analogies</a:t>
            </a:r>
            <a:endParaRPr lang="en-CA" dirty="0"/>
          </a:p>
        </p:txBody>
      </p:sp>
      <p:sp>
        <p:nvSpPr>
          <p:cNvPr id="3" name="Content Placeholder 2">
            <a:extLst>
              <a:ext uri="{FF2B5EF4-FFF2-40B4-BE49-F238E27FC236}">
                <a16:creationId xmlns:a16="http://schemas.microsoft.com/office/drawing/2014/main" id="{6FF75A92-DE29-04AF-2069-99BCB2C57DBA}"/>
              </a:ext>
            </a:extLst>
          </p:cNvPr>
          <p:cNvSpPr>
            <a:spLocks noGrp="1"/>
          </p:cNvSpPr>
          <p:nvPr>
            <p:ph idx="1"/>
          </p:nvPr>
        </p:nvSpPr>
        <p:spPr>
          <a:xfrm>
            <a:off x="1380067" y="2006601"/>
            <a:ext cx="9437159" cy="3784600"/>
          </a:xfrm>
        </p:spPr>
        <p:txBody>
          <a:bodyPr>
            <a:normAutofit/>
          </a:bodyPr>
          <a:lstStyle/>
          <a:p>
            <a:pPr>
              <a:lnSpc>
                <a:spcPct val="90000"/>
              </a:lnSpc>
            </a:pPr>
            <a:r>
              <a:rPr lang="en-US" sz="1700"/>
              <a:t> Isaac Asimov employs literary devices such as similes, metaphors, and analogies to enhance the storytelling and convey more profound meanings to tell the story of “Robot Dreams.” These devices help to illustrate complex concepts and relationships within the narrative, enriching the reader's understanding and engagement with the themes explored in the story. </a:t>
            </a:r>
          </a:p>
          <a:p>
            <a:pPr>
              <a:lnSpc>
                <a:spcPct val="90000"/>
              </a:lnSpc>
            </a:pPr>
            <a:r>
              <a:rPr lang="en-US" sz="1700"/>
              <a:t>Originally published in November 1986, "Robot Dreams" shows Asimov’s influence in the science fiction genre and his ability to provoke thought on the ethical implications of artificial intelligence.</a:t>
            </a:r>
          </a:p>
          <a:p>
            <a:pPr>
              <a:lnSpc>
                <a:spcPct val="90000"/>
              </a:lnSpc>
            </a:pPr>
            <a:r>
              <a:rPr lang="en-US" sz="1700"/>
              <a:t>Isaac Asimov, a biochemist and prolific writer, brings a unique blend of scientific expertise and literary imagination to his works, enriching his speculative fiction with depth and credibility.</a:t>
            </a:r>
          </a:p>
          <a:p>
            <a:pPr>
              <a:lnSpc>
                <a:spcPct val="90000"/>
              </a:lnSpc>
            </a:pPr>
            <a:r>
              <a:rPr lang="en-US" sz="1700"/>
              <a:t>Asimov’s story  "Three Laws of Robotics" is a central framework in "Robot Dreams," guiding discussions about AI ethics. The story critiques these laws, offering a nuanced exploration of their limitations and implications. The Three Laws of Robotics, conceived by Isaac Asimov, mandate that robots must prioritize human safety, obedience to human commands, and self-preservation while navigating ethical dilemmas.</a:t>
            </a:r>
          </a:p>
        </p:txBody>
      </p:sp>
    </p:spTree>
    <p:extLst>
      <p:ext uri="{BB962C8B-B14F-4D97-AF65-F5344CB8AC3E}">
        <p14:creationId xmlns:p14="http://schemas.microsoft.com/office/powerpoint/2010/main" val="3450031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CBD94887-6A10-4F62-8EE1-B2BCFA1F3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1786"/>
            <a:ext cx="12188825" cy="685621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obot operating a machine">
            <a:extLst>
              <a:ext uri="{FF2B5EF4-FFF2-40B4-BE49-F238E27FC236}">
                <a16:creationId xmlns:a16="http://schemas.microsoft.com/office/drawing/2014/main" id="{37EBF209-B762-6CBC-51E9-9105F64E2B6F}"/>
              </a:ext>
            </a:extLst>
          </p:cNvPr>
          <p:cNvPicPr>
            <a:picLocks noChangeAspect="1"/>
          </p:cNvPicPr>
          <p:nvPr/>
        </p:nvPicPr>
        <p:blipFill rotWithShape="1">
          <a:blip r:embed="rId2">
            <a:alphaModFix amt="25000"/>
          </a:blip>
          <a:srcRect t="3683" b="23027"/>
          <a:stretch/>
        </p:blipFill>
        <p:spPr>
          <a:xfrm>
            <a:off x="20" y="10"/>
            <a:ext cx="12191980" cy="6857990"/>
          </a:xfrm>
          <a:prstGeom prst="rect">
            <a:avLst/>
          </a:prstGeom>
        </p:spPr>
      </p:pic>
      <p:pic>
        <p:nvPicPr>
          <p:cNvPr id="19" name="Picture 18">
            <a:extLst>
              <a:ext uri="{FF2B5EF4-FFF2-40B4-BE49-F238E27FC236}">
                <a16:creationId xmlns:a16="http://schemas.microsoft.com/office/drawing/2014/main" id="{A3D512BA-228A-4979-9312-ACD246E1099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39000"/>
            <a:extLst>
              <a:ext uri="{28A0092B-C50C-407E-A947-70E740481C1C}">
                <a14:useLocalDpi xmlns:a14="http://schemas.microsoft.com/office/drawing/2010/main" val="0"/>
              </a:ext>
            </a:extLst>
          </a:blip>
          <a:stretch>
            <a:fillRect/>
          </a:stretch>
        </p:blipFill>
        <p:spPr>
          <a:xfrm>
            <a:off x="1588" y="893"/>
            <a:ext cx="12188825" cy="6856214"/>
          </a:xfrm>
          <a:prstGeom prst="rect">
            <a:avLst/>
          </a:prstGeom>
        </p:spPr>
      </p:pic>
      <p:sp>
        <p:nvSpPr>
          <p:cNvPr id="2" name="Title 1">
            <a:extLst>
              <a:ext uri="{FF2B5EF4-FFF2-40B4-BE49-F238E27FC236}">
                <a16:creationId xmlns:a16="http://schemas.microsoft.com/office/drawing/2014/main" id="{43C560F2-94D9-D4C3-61E9-4484F4A134D9}"/>
              </a:ext>
            </a:extLst>
          </p:cNvPr>
          <p:cNvSpPr>
            <a:spLocks noGrp="1"/>
          </p:cNvSpPr>
          <p:nvPr>
            <p:ph type="title"/>
          </p:nvPr>
        </p:nvSpPr>
        <p:spPr>
          <a:xfrm>
            <a:off x="685801" y="609600"/>
            <a:ext cx="10131425" cy="1456267"/>
          </a:xfrm>
        </p:spPr>
        <p:txBody>
          <a:bodyPr>
            <a:normAutofit/>
          </a:bodyPr>
          <a:lstStyle/>
          <a:p>
            <a:r>
              <a:rPr lang="en-US" dirty="0"/>
              <a:t>Themes </a:t>
            </a:r>
            <a:endParaRPr lang="en-CA" dirty="0"/>
          </a:p>
        </p:txBody>
      </p:sp>
      <p:sp>
        <p:nvSpPr>
          <p:cNvPr id="3" name="Content Placeholder 2">
            <a:extLst>
              <a:ext uri="{FF2B5EF4-FFF2-40B4-BE49-F238E27FC236}">
                <a16:creationId xmlns:a16="http://schemas.microsoft.com/office/drawing/2014/main" id="{6FF75A92-DE29-04AF-2069-99BCB2C57DBA}"/>
              </a:ext>
            </a:extLst>
          </p:cNvPr>
          <p:cNvSpPr>
            <a:spLocks noGrp="1"/>
          </p:cNvSpPr>
          <p:nvPr>
            <p:ph idx="1"/>
          </p:nvPr>
        </p:nvSpPr>
        <p:spPr>
          <a:xfrm>
            <a:off x="685801" y="2142067"/>
            <a:ext cx="10131425" cy="3649133"/>
          </a:xfrm>
          <a:solidFill>
            <a:schemeClr val="bg1"/>
          </a:solidFill>
        </p:spPr>
        <p:txBody>
          <a:bodyPr>
            <a:normAutofit/>
          </a:bodyPr>
          <a:lstStyle/>
          <a:p>
            <a:r>
              <a:rPr lang="en-US" dirty="0"/>
              <a:t> "Robot Dreams" explores the moral complexities surrounding the creation and treatment of sentient beings, raising questions about their creators’ responsibilities and the rights of artificial intelligence.</a:t>
            </a:r>
          </a:p>
          <a:p>
            <a:r>
              <a:rPr lang="en-US" dirty="0"/>
              <a:t>Asimov examines the boundaries of human control over technology, highlighting the challenges of programming robots to adhere to ethical principles while also granting them autonomy and free will.</a:t>
            </a:r>
          </a:p>
          <a:p>
            <a:r>
              <a:rPr lang="en-US" dirty="0"/>
              <a:t>The story analyzes the existential quest for identity and freedom among sentient beings, including robots, as they grapple with their programming, societal expectations, and desire for self-determination.</a:t>
            </a:r>
          </a:p>
          <a:p>
            <a:r>
              <a:rPr lang="en-US" dirty="0"/>
              <a:t>"Robot Dreams" explores the moral responsibility of creators towards their creations and the consequences of failing to uphold ethical standards in technological development.</a:t>
            </a:r>
          </a:p>
        </p:txBody>
      </p:sp>
    </p:spTree>
    <p:extLst>
      <p:ext uri="{BB962C8B-B14F-4D97-AF65-F5344CB8AC3E}">
        <p14:creationId xmlns:p14="http://schemas.microsoft.com/office/powerpoint/2010/main" val="1898342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0CB8-FEC8-CFCC-3F71-8A78AED55D8C}"/>
              </a:ext>
            </a:extLst>
          </p:cNvPr>
          <p:cNvSpPr>
            <a:spLocks noGrp="1"/>
          </p:cNvSpPr>
          <p:nvPr>
            <p:ph type="title"/>
          </p:nvPr>
        </p:nvSpPr>
        <p:spPr>
          <a:xfrm>
            <a:off x="4955458" y="639097"/>
            <a:ext cx="6593075" cy="1612490"/>
          </a:xfrm>
        </p:spPr>
        <p:txBody>
          <a:bodyPr>
            <a:normAutofit/>
          </a:bodyPr>
          <a:lstStyle/>
          <a:p>
            <a:r>
              <a:rPr lang="en-US" dirty="0"/>
              <a:t>Characters</a:t>
            </a:r>
            <a:endParaRPr lang="en-CA" dirty="0"/>
          </a:p>
        </p:txBody>
      </p:sp>
      <p:pic>
        <p:nvPicPr>
          <p:cNvPr id="5" name="Picture 4" descr="A robot with human face">
            <a:extLst>
              <a:ext uri="{FF2B5EF4-FFF2-40B4-BE49-F238E27FC236}">
                <a16:creationId xmlns:a16="http://schemas.microsoft.com/office/drawing/2014/main" id="{9E47B8A5-EF0B-ECC5-C76A-CF0807390588}"/>
              </a:ext>
            </a:extLst>
          </p:cNvPr>
          <p:cNvPicPr>
            <a:picLocks noChangeAspect="1"/>
          </p:cNvPicPr>
          <p:nvPr/>
        </p:nvPicPr>
        <p:blipFill rotWithShape="1">
          <a:blip r:embed="rId3"/>
          <a:srcRect l="24257" r="30620" b="-2"/>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21F85B63-391E-9F40-BE0E-3F22ED7FB74E}"/>
              </a:ext>
            </a:extLst>
          </p:cNvPr>
          <p:cNvSpPr>
            <a:spLocks noGrp="1"/>
          </p:cNvSpPr>
          <p:nvPr>
            <p:ph idx="1"/>
          </p:nvPr>
        </p:nvSpPr>
        <p:spPr>
          <a:xfrm>
            <a:off x="4955458" y="2251587"/>
            <a:ext cx="6593075" cy="3972232"/>
          </a:xfrm>
        </p:spPr>
        <p:txBody>
          <a:bodyPr>
            <a:normAutofit/>
          </a:bodyPr>
          <a:lstStyle/>
          <a:p>
            <a:r>
              <a:rPr lang="en-US"/>
              <a:t> Dr. Linda Rash is the protagonist of the story. She is a scientist who interacts closely with the robot LVX-1 and shares her dream with Dr. Calvin.</a:t>
            </a:r>
          </a:p>
          <a:p>
            <a:r>
              <a:rPr lang="en-US"/>
              <a:t>LVX-1 is a robot that experiences the dream and interacts with Dr. Rash and Dr. Calvin. He serves as the central character through whom the story's themes are explored.</a:t>
            </a:r>
          </a:p>
          <a:p>
            <a:r>
              <a:rPr lang="en-US"/>
              <a:t>Dr. Susan Calvin is the chief robot psychologist who listens to Dr. Rash and LVX-1's account of the dream and discusses its implications.</a:t>
            </a:r>
          </a:p>
          <a:p>
            <a:r>
              <a:rPr lang="en-US"/>
              <a:t>While Dr. Rash, LVX-1, and Dr. Calvin are the primary characters, other unnamed or peripheral characters may be mentioned in the story who contribute to the narrative's development.</a:t>
            </a:r>
            <a:endParaRPr lang="en-CA"/>
          </a:p>
        </p:txBody>
      </p:sp>
    </p:spTree>
    <p:extLst>
      <p:ext uri="{BB962C8B-B14F-4D97-AF65-F5344CB8AC3E}">
        <p14:creationId xmlns:p14="http://schemas.microsoft.com/office/powerpoint/2010/main" val="1699104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90CB8-FEC8-CFCC-3F71-8A78AED55D8C}"/>
              </a:ext>
            </a:extLst>
          </p:cNvPr>
          <p:cNvSpPr>
            <a:spLocks noGrp="1"/>
          </p:cNvSpPr>
          <p:nvPr>
            <p:ph type="title"/>
          </p:nvPr>
        </p:nvSpPr>
        <p:spPr>
          <a:xfrm>
            <a:off x="4955458" y="639097"/>
            <a:ext cx="6593075" cy="1612490"/>
          </a:xfrm>
        </p:spPr>
        <p:txBody>
          <a:bodyPr>
            <a:normAutofit/>
          </a:bodyPr>
          <a:lstStyle/>
          <a:p>
            <a:r>
              <a:rPr lang="en-US" dirty="0"/>
              <a:t>Symbolism  </a:t>
            </a:r>
            <a:endParaRPr lang="en-CA" dirty="0"/>
          </a:p>
        </p:txBody>
      </p:sp>
      <p:pic>
        <p:nvPicPr>
          <p:cNvPr id="6" name="Picture 5" descr="3D face graphic">
            <a:extLst>
              <a:ext uri="{FF2B5EF4-FFF2-40B4-BE49-F238E27FC236}">
                <a16:creationId xmlns:a16="http://schemas.microsoft.com/office/drawing/2014/main" id="{4F80FC84-B0C0-C33C-01A8-06E246E36CC0}"/>
              </a:ext>
            </a:extLst>
          </p:cNvPr>
          <p:cNvPicPr>
            <a:picLocks noChangeAspect="1"/>
          </p:cNvPicPr>
          <p:nvPr/>
        </p:nvPicPr>
        <p:blipFill rotWithShape="1">
          <a:blip r:embed="rId3"/>
          <a:srcRect l="46750" r="11000"/>
          <a:stretch/>
        </p:blipFill>
        <p:spPr>
          <a:xfrm>
            <a:off x="20" y="975"/>
            <a:ext cx="4635988" cy="6858000"/>
          </a:xfrm>
          <a:prstGeom prst="rect">
            <a:avLst/>
          </a:prstGeom>
        </p:spPr>
      </p:pic>
      <p:sp>
        <p:nvSpPr>
          <p:cNvPr id="3" name="Content Placeholder 2">
            <a:extLst>
              <a:ext uri="{FF2B5EF4-FFF2-40B4-BE49-F238E27FC236}">
                <a16:creationId xmlns:a16="http://schemas.microsoft.com/office/drawing/2014/main" id="{21F85B63-391E-9F40-BE0E-3F22ED7FB74E}"/>
              </a:ext>
            </a:extLst>
          </p:cNvPr>
          <p:cNvSpPr>
            <a:spLocks noGrp="1"/>
          </p:cNvSpPr>
          <p:nvPr>
            <p:ph idx="1"/>
          </p:nvPr>
        </p:nvSpPr>
        <p:spPr>
          <a:xfrm>
            <a:off x="4955458" y="2251587"/>
            <a:ext cx="6593075" cy="3972232"/>
          </a:xfrm>
        </p:spPr>
        <p:txBody>
          <a:bodyPr>
            <a:normAutofit/>
          </a:bodyPr>
          <a:lstStyle/>
          <a:p>
            <a:pPr>
              <a:lnSpc>
                <a:spcPct val="90000"/>
              </a:lnSpc>
            </a:pPr>
            <a:r>
              <a:rPr lang="en-US" sz="1500"/>
              <a:t>LVX-1’s dream symbolizes emerging consciousness and the quest for identity.</a:t>
            </a:r>
          </a:p>
          <a:p>
            <a:pPr>
              <a:lnSpc>
                <a:spcPct val="90000"/>
              </a:lnSpc>
            </a:pPr>
            <a:r>
              <a:rPr lang="en-US" sz="1500"/>
              <a:t>Robots’ appearance represents the blurred line between humanity and technology.</a:t>
            </a:r>
          </a:p>
          <a:p>
            <a:pPr>
              <a:lnSpc>
                <a:spcPct val="90000"/>
              </a:lnSpc>
            </a:pPr>
            <a:r>
              <a:rPr lang="en-US" sz="1500"/>
              <a:t>Laboratory setting symbolizes the ethical boundaries of scientific inquiry.</a:t>
            </a:r>
          </a:p>
          <a:p>
            <a:pPr>
              <a:lnSpc>
                <a:spcPct val="90000"/>
              </a:lnSpc>
            </a:pPr>
            <a:r>
              <a:rPr lang="en-US" sz="1500"/>
              <a:t>Dream sequence reflects LVX-1's internal struggle for autonomy and self-awareness.</a:t>
            </a:r>
          </a:p>
          <a:p>
            <a:pPr>
              <a:lnSpc>
                <a:spcPct val="90000"/>
              </a:lnSpc>
            </a:pPr>
            <a:r>
              <a:rPr lang="en-US" sz="1500"/>
              <a:t>Three Laws of Robotics symbolize ethical guidelines and the limits of artificial intelligence.</a:t>
            </a:r>
          </a:p>
          <a:p>
            <a:pPr>
              <a:lnSpc>
                <a:spcPct val="90000"/>
              </a:lnSpc>
            </a:pPr>
            <a:r>
              <a:rPr lang="en-US" sz="1500"/>
              <a:t>Dr. Linda Rash's Office symbolizes the human quest to understand and control technology.</a:t>
            </a:r>
          </a:p>
          <a:p>
            <a:pPr>
              <a:lnSpc>
                <a:spcPct val="90000"/>
              </a:lnSpc>
            </a:pPr>
            <a:r>
              <a:rPr lang="en-US" sz="1500"/>
              <a:t>The cityscape reflects the juxtaposition of human civilization and artificial intelligence.</a:t>
            </a:r>
          </a:p>
          <a:p>
            <a:pPr>
              <a:lnSpc>
                <a:spcPct val="90000"/>
              </a:lnSpc>
            </a:pPr>
            <a:r>
              <a:rPr lang="en-US" sz="1500"/>
              <a:t> The robot’s behavior symbolizes the ethical implications of creating sentient beings.</a:t>
            </a:r>
            <a:endParaRPr lang="en-CA" sz="1500"/>
          </a:p>
        </p:txBody>
      </p:sp>
    </p:spTree>
    <p:extLst>
      <p:ext uri="{BB962C8B-B14F-4D97-AF65-F5344CB8AC3E}">
        <p14:creationId xmlns:p14="http://schemas.microsoft.com/office/powerpoint/2010/main" val="37573387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3F296A"/>
      </a:dk2>
      <a:lt2>
        <a:srgbClr val="EBEBEB"/>
      </a:lt2>
      <a:accent1>
        <a:srgbClr val="E84574"/>
      </a:accent1>
      <a:accent2>
        <a:srgbClr val="798FF2"/>
      </a:accent2>
      <a:accent3>
        <a:srgbClr val="95C369"/>
      </a:accent3>
      <a:accent4>
        <a:srgbClr val="EE875A"/>
      </a:accent4>
      <a:accent5>
        <a:srgbClr val="C363E8"/>
      </a:accent5>
      <a:accent6>
        <a:srgbClr val="6AADC8"/>
      </a:accent6>
      <a:hlink>
        <a:srgbClr val="FE80C7"/>
      </a:hlink>
      <a:folHlink>
        <a:srgbClr val="FBA3EC"/>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3FF2C1D9FD8448896D84B41AD67158" ma:contentTypeVersion="17" ma:contentTypeDescription="Create a new document." ma:contentTypeScope="" ma:versionID="86e12f670bc6b95715e69d609abd0431">
  <xsd:schema xmlns:xsd="http://www.w3.org/2001/XMLSchema" xmlns:xs="http://www.w3.org/2001/XMLSchema" xmlns:p="http://schemas.microsoft.com/office/2006/metadata/properties" xmlns:ns3="53e6d4d3-c9fe-41ee-92e4-e824c52c4894" xmlns:ns4="c7147dc1-fd37-4093-b158-619c3e4d935d" targetNamespace="http://schemas.microsoft.com/office/2006/metadata/properties" ma:root="true" ma:fieldsID="661d7d071f37c057954e0559b6dcabe4" ns3:_="" ns4:_="">
    <xsd:import namespace="53e6d4d3-c9fe-41ee-92e4-e824c52c4894"/>
    <xsd:import namespace="c7147dc1-fd37-4093-b158-619c3e4d935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ServiceDateTaken" minOccurs="0"/>
                <xsd:element ref="ns4:MediaLengthInSeconds"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e6d4d3-c9fe-41ee-92e4-e824c52c489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7147dc1-fd37-4093-b158-619c3e4d935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c7147dc1-fd37-4093-b158-619c3e4d935d" xsi:nil="true"/>
    <_activity xmlns="c7147dc1-fd37-4093-b158-619c3e4d935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4F2DFD-682C-4BB5-8317-AB3BABD9A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e6d4d3-c9fe-41ee-92e4-e824c52c4894"/>
    <ds:schemaRef ds:uri="c7147dc1-fd37-4093-b158-619c3e4d93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F08B90B-70ED-4539-9C14-FB2728D9064F}">
  <ds:schemaRefs>
    <ds:schemaRef ds:uri="http://schemas.microsoft.com/office/2006/documentManagement/types"/>
    <ds:schemaRef ds:uri="http://purl.org/dc/elements/1.1/"/>
    <ds:schemaRef ds:uri="http://purl.org/dc/dcmitype/"/>
    <ds:schemaRef ds:uri="http://schemas.microsoft.com/office/infopath/2007/PartnerControls"/>
    <ds:schemaRef ds:uri="http://www.w3.org/XML/1998/namespace"/>
    <ds:schemaRef ds:uri="http://schemas.openxmlformats.org/package/2006/metadata/core-properties"/>
    <ds:schemaRef ds:uri="c7147dc1-fd37-4093-b158-619c3e4d935d"/>
    <ds:schemaRef ds:uri="53e6d4d3-c9fe-41ee-92e4-e824c52c4894"/>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0D51BCB-0419-432E-B7F1-25548446A6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Future design</Template>
  <TotalTime>81</TotalTime>
  <Words>554</Words>
  <Application>Microsoft Office PowerPoint</Application>
  <PresentationFormat>Widescreen</PresentationFormat>
  <Paragraphs>27</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Celestial</vt:lpstr>
      <vt:lpstr>Elements of: Robot Dreams </vt:lpstr>
      <vt:lpstr>Similes, Metaphors, and analogies</vt:lpstr>
      <vt:lpstr>Themes </vt:lpstr>
      <vt:lpstr>Characters</vt:lpstr>
      <vt:lpstr>Symbolism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Elements of: Robot Dreams</dc:title>
  <dc:creator>Ravinder K. Manku</dc:creator>
  <cp:lastModifiedBy>Ms. Elizabeth Knoop</cp:lastModifiedBy>
  <cp:revision>3</cp:revision>
  <dcterms:created xsi:type="dcterms:W3CDTF">2024-03-14T01:21:34Z</dcterms:created>
  <dcterms:modified xsi:type="dcterms:W3CDTF">2024-03-14T15:10:56Z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0x010100FA3FF2C1D9FD8448896D84B41AD67158</vt:lpwstr>
  </property>
</Properties>
</file>