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8" r:id="rId4"/>
    <p:sldId id="261" r:id="rId5"/>
    <p:sldId id="257" r:id="rId6"/>
    <p:sldId id="278" r:id="rId7"/>
    <p:sldId id="275" r:id="rId8"/>
    <p:sldId id="279" r:id="rId9"/>
    <p:sldId id="270" r:id="rId10"/>
    <p:sldId id="267" r:id="rId11"/>
    <p:sldId id="277" r:id="rId12"/>
    <p:sldId id="266" r:id="rId13"/>
    <p:sldId id="273" r:id="rId14"/>
    <p:sldId id="280" r:id="rId15"/>
    <p:sldId id="260" r:id="rId16"/>
    <p:sldId id="269" r:id="rId17"/>
    <p:sldId id="258" r:id="rId18"/>
    <p:sldId id="276" r:id="rId19"/>
    <p:sldId id="25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1D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5192-79F7-4CC4-BADB-618E0147817C}"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ADA49-7D8F-4864-B646-4C59A9DD9B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Tiara</a:t>
            </a:r>
            <a:r>
              <a:rPr lang="en-US" baseline="0" dirty="0" smtClean="0"/>
              <a:t> picture will change</a:t>
            </a:r>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Tiara</a:t>
            </a:r>
            <a:r>
              <a:rPr lang="en-US" baseline="0" dirty="0" smtClean="0"/>
              <a:t> picture will change</a:t>
            </a:r>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Tiara</a:t>
            </a:r>
            <a:r>
              <a:rPr lang="en-US" baseline="0" dirty="0" smtClean="0"/>
              <a:t> picture will change</a:t>
            </a:r>
            <a:endParaRPr lang="en-US" dirty="0"/>
          </a:p>
        </p:txBody>
      </p:sp>
      <p:sp>
        <p:nvSpPr>
          <p:cNvPr id="4" name="Slide Number Placeholder 3"/>
          <p:cNvSpPr>
            <a:spLocks noGrp="1"/>
          </p:cNvSpPr>
          <p:nvPr>
            <p:ph type="sldNum" sz="quarter" idx="10"/>
          </p:nvPr>
        </p:nvSpPr>
        <p:spPr/>
        <p:txBody>
          <a:bodyPr/>
          <a:lstStyle/>
          <a:p>
            <a:fld id="{B63ADA49-7D8F-4864-B646-4C59A9DD9BE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66EC8-CF15-4750-A231-D057A3D7A962}"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66EC8-CF15-4750-A231-D057A3D7A962}"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66EC8-CF15-4750-A231-D057A3D7A962}"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66EC8-CF15-4750-A231-D057A3D7A962}"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66EC8-CF15-4750-A231-D057A3D7A962}"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66EC8-CF15-4750-A231-D057A3D7A962}"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66EC8-CF15-4750-A231-D057A3D7A962}" type="datetimeFigureOut">
              <a:rPr lang="en-US" smtClean="0"/>
              <a:pPr/>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66EC8-CF15-4750-A231-D057A3D7A962}" type="datetimeFigureOut">
              <a:rPr lang="en-US" smtClean="0"/>
              <a:pPr/>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6EC8-CF15-4750-A231-D057A3D7A962}" type="datetimeFigureOut">
              <a:rPr lang="en-US" smtClean="0"/>
              <a:pPr/>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66EC8-CF15-4750-A231-D057A3D7A962}"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66EC8-CF15-4750-A231-D057A3D7A962}"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AEB81-3898-423F-93E4-1154BA77F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66EC8-CF15-4750-A231-D057A3D7A962}" type="datetimeFigureOut">
              <a:rPr lang="en-US" smtClean="0"/>
              <a:pPr/>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AEB81-3898-423F-93E4-1154BA77F8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1470025"/>
          </a:xfrm>
        </p:spPr>
        <p:txBody>
          <a:bodyPr>
            <a:normAutofit fontScale="90000"/>
          </a:bodyPr>
          <a:lstStyle/>
          <a:p>
            <a:r>
              <a:rPr lang="en-US" sz="6000" dirty="0" smtClean="0">
                <a:solidFill>
                  <a:schemeClr val="bg2">
                    <a:lumMod val="50000"/>
                  </a:schemeClr>
                </a:solidFill>
                <a:latin typeface="Monotype Corsiva" pitchFamily="66" charset="0"/>
              </a:rPr>
              <a:t>America Enters The World Stage: </a:t>
            </a:r>
            <a:br>
              <a:rPr lang="en-US" sz="6000" dirty="0" smtClean="0">
                <a:solidFill>
                  <a:schemeClr val="bg2">
                    <a:lumMod val="50000"/>
                  </a:schemeClr>
                </a:solidFill>
                <a:latin typeface="Monotype Corsiva" pitchFamily="66" charset="0"/>
              </a:rPr>
            </a:br>
            <a:r>
              <a:rPr lang="en-US" sz="4800" dirty="0" smtClean="0">
                <a:solidFill>
                  <a:schemeClr val="bg2">
                    <a:lumMod val="50000"/>
                  </a:schemeClr>
                </a:solidFill>
                <a:latin typeface="Monotype Corsiva" pitchFamily="66" charset="0"/>
              </a:rPr>
              <a:t>|</a:t>
            </a:r>
            <a:r>
              <a:rPr lang="en-US" sz="4000" dirty="0" smtClean="0">
                <a:solidFill>
                  <a:schemeClr val="bg2">
                    <a:lumMod val="50000"/>
                  </a:schemeClr>
                </a:solidFill>
                <a:latin typeface="Monotype Corsiva" pitchFamily="66" charset="0"/>
              </a:rPr>
              <a:t>The Monroe Doctrine|</a:t>
            </a:r>
            <a:endParaRPr lang="en-US" sz="4000" dirty="0">
              <a:solidFill>
                <a:schemeClr val="bg2">
                  <a:lumMod val="50000"/>
                </a:schemeClr>
              </a:solidFill>
              <a:latin typeface="Monotype Corsiva" pitchFamily="66" charset="0"/>
            </a:endParaRPr>
          </a:p>
        </p:txBody>
      </p:sp>
      <p:sp>
        <p:nvSpPr>
          <p:cNvPr id="3" name="Subtitle 2"/>
          <p:cNvSpPr>
            <a:spLocks noGrp="1"/>
          </p:cNvSpPr>
          <p:nvPr>
            <p:ph type="subTitle" idx="1"/>
          </p:nvPr>
        </p:nvSpPr>
        <p:spPr>
          <a:xfrm>
            <a:off x="1371600" y="4876800"/>
            <a:ext cx="6400800" cy="1752600"/>
          </a:xfrm>
        </p:spPr>
        <p:txBody>
          <a:bodyPr>
            <a:normAutofit/>
          </a:bodyPr>
          <a:lstStyle/>
          <a:p>
            <a:r>
              <a:rPr lang="en-US" sz="2000" dirty="0" smtClean="0">
                <a:latin typeface="Baskerville Old Face" pitchFamily="18" charset="0"/>
              </a:rPr>
              <a:t>A James Monroe Museum </a:t>
            </a:r>
          </a:p>
          <a:p>
            <a:r>
              <a:rPr lang="en-US" sz="2000" dirty="0" smtClean="0">
                <a:latin typeface="Baskerville Old Face" pitchFamily="18" charset="0"/>
              </a:rPr>
              <a:t>Virtual Exhibit</a:t>
            </a:r>
            <a:endParaRPr lang="en-US" sz="2000" dirty="0">
              <a:latin typeface="Baskerville Old Face" pitchFamily="18" charset="0"/>
            </a:endParaRPr>
          </a:p>
        </p:txBody>
      </p:sp>
      <p:pic>
        <p:nvPicPr>
          <p:cNvPr id="4" name="Picture 3" descr="jmlogo.png"/>
          <p:cNvPicPr>
            <a:picLocks noChangeAspect="1"/>
          </p:cNvPicPr>
          <p:nvPr/>
        </p:nvPicPr>
        <p:blipFill>
          <a:blip r:embed="rId2" cstate="print"/>
          <a:stretch>
            <a:fillRect/>
          </a:stretch>
        </p:blipFill>
        <p:spPr>
          <a:xfrm>
            <a:off x="3886200" y="5715000"/>
            <a:ext cx="1365622" cy="777307"/>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10253F"/>
                </a:solidFill>
                <a:latin typeface="Baskerville Old Face" pitchFamily="18" charset="0"/>
              </a:rPr>
              <a:t>|The Monroe Doctrine|</a:t>
            </a:r>
            <a:endParaRPr lang="en-US" sz="5400" dirty="0">
              <a:solidFill>
                <a:srgbClr val="10253F"/>
              </a:solidFill>
              <a:latin typeface="Baskerville Old Face" pitchFamily="18" charset="0"/>
            </a:endParaRPr>
          </a:p>
        </p:txBody>
      </p:sp>
      <p:pic>
        <p:nvPicPr>
          <p:cNvPr id="6" name="Picture 5" descr="monroe doctrine.jpg"/>
          <p:cNvPicPr>
            <a:picLocks noChangeAspect="1"/>
          </p:cNvPicPr>
          <p:nvPr/>
        </p:nvPicPr>
        <p:blipFill>
          <a:blip r:embed="rId2" cstate="print"/>
          <a:stretch>
            <a:fillRect/>
          </a:stretch>
        </p:blipFill>
        <p:spPr>
          <a:xfrm>
            <a:off x="609600" y="1371600"/>
            <a:ext cx="3276600" cy="5340858"/>
          </a:xfrm>
          <a:prstGeom prst="rect">
            <a:avLst/>
          </a:prstGeom>
        </p:spPr>
      </p:pic>
      <p:sp>
        <p:nvSpPr>
          <p:cNvPr id="7" name="TextBox 6"/>
          <p:cNvSpPr txBox="1"/>
          <p:nvPr/>
        </p:nvSpPr>
        <p:spPr>
          <a:xfrm>
            <a:off x="4267200" y="2209800"/>
            <a:ext cx="4114800" cy="2308324"/>
          </a:xfrm>
          <a:prstGeom prst="rect">
            <a:avLst/>
          </a:prstGeom>
          <a:noFill/>
        </p:spPr>
        <p:txBody>
          <a:bodyPr wrap="square" rtlCol="0">
            <a:spAutoFit/>
          </a:bodyPr>
          <a:lstStyle/>
          <a:p>
            <a:r>
              <a:rPr lang="en-US" dirty="0" smtClean="0">
                <a:solidFill>
                  <a:schemeClr val="tx2"/>
                </a:solidFill>
                <a:latin typeface="Baskerville Old Face" pitchFamily="18" charset="0"/>
              </a:rPr>
              <a:t>“…as a principle in which the rights and interests of the United States are involved, the American continents, by the free and independent condition which they have assumed and maintain, are henceforth not to be considered as subjects for future colonization by any European powers...”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|Reading Primary Sources|</a:t>
            </a:r>
            <a:endParaRPr lang="en-US" dirty="0">
              <a:solidFill>
                <a:srgbClr val="10253F"/>
              </a:solidFill>
              <a:latin typeface="Baskerville Old Face" pitchFamily="18" charset="0"/>
            </a:endParaRPr>
          </a:p>
        </p:txBody>
      </p:sp>
      <p:pic>
        <p:nvPicPr>
          <p:cNvPr id="4" name="Picture 3" descr="monroe doctrine.jpg"/>
          <p:cNvPicPr>
            <a:picLocks noChangeAspect="1"/>
          </p:cNvPicPr>
          <p:nvPr/>
        </p:nvPicPr>
        <p:blipFill>
          <a:blip r:embed="rId2" cstate="print"/>
          <a:stretch>
            <a:fillRect/>
          </a:stretch>
        </p:blipFill>
        <p:spPr>
          <a:xfrm>
            <a:off x="457200" y="1600200"/>
            <a:ext cx="2819400" cy="4595622"/>
          </a:xfrm>
          <a:prstGeom prst="rect">
            <a:avLst/>
          </a:prstGeom>
        </p:spPr>
      </p:pic>
      <p:sp>
        <p:nvSpPr>
          <p:cNvPr id="5" name="TextBox 4"/>
          <p:cNvSpPr txBox="1"/>
          <p:nvPr/>
        </p:nvSpPr>
        <p:spPr>
          <a:xfrm>
            <a:off x="3657600" y="1905000"/>
            <a:ext cx="4572000" cy="2308324"/>
          </a:xfrm>
          <a:prstGeom prst="rect">
            <a:avLst/>
          </a:prstGeom>
          <a:noFill/>
        </p:spPr>
        <p:txBody>
          <a:bodyPr wrap="square" rtlCol="0">
            <a:spAutoFit/>
          </a:bodyPr>
          <a:lstStyle/>
          <a:p>
            <a:pPr algn="ctr"/>
            <a:r>
              <a:rPr lang="en-US" sz="3600" dirty="0" smtClean="0">
                <a:solidFill>
                  <a:schemeClr val="tx2"/>
                </a:solidFill>
                <a:latin typeface="Baskerville Old Face" pitchFamily="18" charset="0"/>
              </a:rPr>
              <a:t>What was Monroe declaring to the world?</a:t>
            </a:r>
          </a:p>
          <a:p>
            <a:endParaRPr lang="en-US" dirty="0" smtClean="0">
              <a:solidFill>
                <a:schemeClr val="tx2"/>
              </a:solidFill>
              <a:latin typeface="Baskerville Old Face" pitchFamily="18" charset="0"/>
            </a:endParaRPr>
          </a:p>
          <a:p>
            <a:endParaRPr lang="en-US" dirty="0" smtClean="0">
              <a:solidFill>
                <a:schemeClr val="tx2"/>
              </a:solidFill>
              <a:latin typeface="Baskerville Old Face" pitchFamily="18" charset="0"/>
            </a:endParaRPr>
          </a:p>
          <a:p>
            <a:endParaRPr lang="en-US" dirty="0" smtClean="0">
              <a:solidFill>
                <a:schemeClr val="tx2"/>
              </a:solidFill>
              <a:latin typeface="Baskerville Old Face" pitchFamily="18" charset="0"/>
            </a:endParaRPr>
          </a:p>
          <a:p>
            <a:endParaRPr lang="en-US" dirty="0">
              <a:solidFill>
                <a:schemeClr val="tx2"/>
              </a:solidFill>
              <a:latin typeface="Baskerville Old Fac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 Doctrine|</a:t>
            </a:r>
            <a:endParaRPr lang="en-US" dirty="0">
              <a:solidFill>
                <a:srgbClr val="10253F"/>
              </a:solidFill>
              <a:latin typeface="Baskerville Old Face" pitchFamily="18" charset="0"/>
            </a:endParaRPr>
          </a:p>
        </p:txBody>
      </p:sp>
      <p:sp>
        <p:nvSpPr>
          <p:cNvPr id="3" name="Content Placeholder 2"/>
          <p:cNvSpPr>
            <a:spLocks noGrp="1"/>
          </p:cNvSpPr>
          <p:nvPr>
            <p:ph idx="1"/>
          </p:nvPr>
        </p:nvSpPr>
        <p:spPr>
          <a:xfrm>
            <a:off x="457200" y="1752600"/>
            <a:ext cx="8229600" cy="4525963"/>
          </a:xfrm>
        </p:spPr>
        <p:txBody>
          <a:bodyPr>
            <a:normAutofit/>
          </a:bodyPr>
          <a:lstStyle/>
          <a:p>
            <a:pPr lvl="0"/>
            <a:r>
              <a:rPr lang="en-US" dirty="0" smtClean="0">
                <a:solidFill>
                  <a:schemeClr val="tx2"/>
                </a:solidFill>
                <a:latin typeface="Baskerville Old Face" pitchFamily="18" charset="0"/>
              </a:rPr>
              <a:t>Did the Monroe Doctrine change the way America was viewed by other countries?  If so, how?</a:t>
            </a:r>
          </a:p>
          <a:p>
            <a:pPr lvl="0"/>
            <a:r>
              <a:rPr lang="en-US" dirty="0" smtClean="0">
                <a:solidFill>
                  <a:schemeClr val="tx2"/>
                </a:solidFill>
                <a:latin typeface="Baskerville Old Face" pitchFamily="18" charset="0"/>
              </a:rPr>
              <a:t>Did Europeans take the Monroe Doctrine and America as a nation seriously?</a:t>
            </a:r>
          </a:p>
          <a:p>
            <a:r>
              <a:rPr lang="en-US" dirty="0" smtClean="0">
                <a:solidFill>
                  <a:schemeClr val="tx2"/>
                </a:solidFill>
                <a:latin typeface="Baskerville Old Face" pitchFamily="18" charset="0"/>
              </a:rPr>
              <a:t>Was it possible for America to be isolated during the early Republic? </a:t>
            </a:r>
          </a:p>
          <a:p>
            <a:pPr lvl="0"/>
            <a:endParaRPr lang="en-US" dirty="0" smtClean="0">
              <a:latin typeface="Baskerville Old Face"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 Doctrine|</a:t>
            </a:r>
            <a:endParaRPr lang="en-US" dirty="0">
              <a:solidFill>
                <a:srgbClr val="10253F"/>
              </a:solidFill>
              <a:latin typeface="Baskerville Old Face" pitchFamily="18" charset="0"/>
            </a:endParaRPr>
          </a:p>
        </p:txBody>
      </p:sp>
      <p:sp>
        <p:nvSpPr>
          <p:cNvPr id="3" name="Content Placeholder 2"/>
          <p:cNvSpPr>
            <a:spLocks noGrp="1"/>
          </p:cNvSpPr>
          <p:nvPr>
            <p:ph idx="1"/>
          </p:nvPr>
        </p:nvSpPr>
        <p:spPr/>
        <p:txBody>
          <a:bodyPr>
            <a:normAutofit fontScale="77500" lnSpcReduction="20000"/>
          </a:bodyPr>
          <a:lstStyle/>
          <a:p>
            <a:pPr algn="ctr">
              <a:buNone/>
            </a:pPr>
            <a:r>
              <a:rPr lang="en-US" sz="7800" dirty="0" smtClean="0">
                <a:solidFill>
                  <a:schemeClr val="tx2"/>
                </a:solidFill>
                <a:latin typeface="Baskerville Old Face" pitchFamily="18" charset="0"/>
              </a:rPr>
              <a:t>T</a:t>
            </a:r>
            <a:r>
              <a:rPr lang="en-US" dirty="0" smtClean="0">
                <a:solidFill>
                  <a:schemeClr val="tx2"/>
                </a:solidFill>
                <a:latin typeface="Baskerville Old Face" pitchFamily="18" charset="0"/>
              </a:rPr>
              <a:t>he Monroe Doctrine became a foundation piece of American foreign policy and helped solidify a new American identity to the world. In declaring the Western Hemisphere unavailable to European interference, it also </a:t>
            </a:r>
            <a:r>
              <a:rPr lang="en-US" dirty="0" smtClean="0">
                <a:latin typeface="Baskerville Old Face" pitchFamily="18" charset="0"/>
              </a:rPr>
              <a:t>warned that the United States would interpret any foreign involvement there as aggression. </a:t>
            </a:r>
          </a:p>
          <a:p>
            <a:pPr algn="ctr">
              <a:buNone/>
            </a:pPr>
            <a:endParaRPr lang="en-US" dirty="0" smtClean="0">
              <a:latin typeface="Baskerville Old Face" pitchFamily="18" charset="0"/>
            </a:endParaRPr>
          </a:p>
          <a:p>
            <a:pPr algn="ctr">
              <a:buNone/>
            </a:pPr>
            <a:r>
              <a:rPr lang="en-US" dirty="0" smtClean="0">
                <a:latin typeface="Baskerville Old Face" pitchFamily="18" charset="0"/>
              </a:rPr>
              <a:t>The immediate purpose of the doctrine was to defend the U.S.’s interests in its closest neighbors. But because of this, other nations in the Western Hemisphere and elsewhere have not always regarded the doctrine favorably. </a:t>
            </a:r>
          </a:p>
          <a:p>
            <a:pPr>
              <a:buNone/>
            </a:pPr>
            <a:endParaRPr lang="en-US" dirty="0">
              <a:solidFill>
                <a:schemeClr val="tx2"/>
              </a:solidFill>
              <a:latin typeface="Baskerville Old Fac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6600" dirty="0" smtClean="0">
                <a:solidFill>
                  <a:srgbClr val="10253F"/>
                </a:solidFill>
                <a:latin typeface="Baskerville Old Face" pitchFamily="18" charset="0"/>
              </a:rPr>
              <a:t>|The Exhibits|</a:t>
            </a:r>
            <a:endParaRPr lang="en-US" sz="6600" dirty="0">
              <a:solidFill>
                <a:srgbClr val="10253F"/>
              </a:solidFill>
              <a:latin typeface="Baskerville Old Face" pitchFamily="18" charset="0"/>
            </a:endParaRPr>
          </a:p>
        </p:txBody>
      </p:sp>
      <p:pic>
        <p:nvPicPr>
          <p:cNvPr id="5" name="Picture 4" descr="monroe doctrine.jpg">
            <a:hlinkClick r:id="rId3" action="ppaction://hlinksldjump"/>
          </p:cNvPr>
          <p:cNvPicPr>
            <a:picLocks noChangeAspect="1"/>
          </p:cNvPicPr>
          <p:nvPr/>
        </p:nvPicPr>
        <p:blipFill>
          <a:blip r:embed="rId4" cstate="print"/>
          <a:stretch>
            <a:fillRect/>
          </a:stretch>
        </p:blipFill>
        <p:spPr>
          <a:xfrm>
            <a:off x="3581400" y="2057400"/>
            <a:ext cx="1712396" cy="2791206"/>
          </a:xfrm>
          <a:prstGeom prst="rect">
            <a:avLst/>
          </a:prstGeom>
        </p:spPr>
      </p:pic>
      <p:pic>
        <p:nvPicPr>
          <p:cNvPr id="6" name="Picture 5" descr="JM91.005AA.1.jpg">
            <a:hlinkClick r:id="rId5" action="ppaction://hlinksldjump"/>
          </p:cNvPr>
          <p:cNvPicPr>
            <a:picLocks noChangeAspect="1"/>
          </p:cNvPicPr>
          <p:nvPr/>
        </p:nvPicPr>
        <p:blipFill>
          <a:blip r:embed="rId6" cstate="print"/>
          <a:stretch>
            <a:fillRect/>
          </a:stretch>
        </p:blipFill>
        <p:spPr>
          <a:xfrm>
            <a:off x="6019800" y="1981200"/>
            <a:ext cx="1828800" cy="2877833"/>
          </a:xfrm>
          <a:prstGeom prst="rect">
            <a:avLst/>
          </a:prstGeom>
        </p:spPr>
      </p:pic>
      <p:sp>
        <p:nvSpPr>
          <p:cNvPr id="8" name="TextBox 7"/>
          <p:cNvSpPr txBox="1"/>
          <p:nvPr/>
        </p:nvSpPr>
        <p:spPr>
          <a:xfrm>
            <a:off x="1219200" y="4953000"/>
            <a:ext cx="1828800" cy="646331"/>
          </a:xfrm>
          <a:prstGeom prst="rect">
            <a:avLst/>
          </a:prstGeom>
          <a:noFill/>
        </p:spPr>
        <p:txBody>
          <a:bodyPr wrap="square" rtlCol="0">
            <a:spAutoFit/>
          </a:bodyPr>
          <a:lstStyle/>
          <a:p>
            <a:pPr algn="ctr"/>
            <a:r>
              <a:rPr lang="en-US" dirty="0" smtClean="0">
                <a:solidFill>
                  <a:schemeClr val="tx2"/>
                </a:solidFill>
                <a:latin typeface="Baskerville Old Face" pitchFamily="18" charset="0"/>
              </a:rPr>
              <a:t>The Monroes in Paris</a:t>
            </a:r>
            <a:endParaRPr lang="en-US" dirty="0">
              <a:solidFill>
                <a:schemeClr val="tx2"/>
              </a:solidFill>
              <a:latin typeface="Baskerville Old Face" pitchFamily="18" charset="0"/>
            </a:endParaRPr>
          </a:p>
        </p:txBody>
      </p:sp>
      <p:sp>
        <p:nvSpPr>
          <p:cNvPr id="9" name="TextBox 8"/>
          <p:cNvSpPr txBox="1"/>
          <p:nvPr/>
        </p:nvSpPr>
        <p:spPr>
          <a:xfrm>
            <a:off x="3733800" y="5029200"/>
            <a:ext cx="1447800" cy="646331"/>
          </a:xfrm>
          <a:prstGeom prst="rect">
            <a:avLst/>
          </a:prstGeom>
          <a:noFill/>
        </p:spPr>
        <p:txBody>
          <a:bodyPr wrap="square" rtlCol="0">
            <a:spAutoFit/>
          </a:bodyPr>
          <a:lstStyle/>
          <a:p>
            <a:pPr algn="ctr"/>
            <a:r>
              <a:rPr lang="en-US" dirty="0" smtClean="0">
                <a:latin typeface="Baskerville Old Face" pitchFamily="18" charset="0"/>
              </a:rPr>
              <a:t>The Monroe Doctrine</a:t>
            </a:r>
            <a:endParaRPr lang="en-US" dirty="0">
              <a:latin typeface="Baskerville Old Face" pitchFamily="18" charset="0"/>
            </a:endParaRPr>
          </a:p>
        </p:txBody>
      </p:sp>
      <p:sp>
        <p:nvSpPr>
          <p:cNvPr id="10" name="TextBox 9"/>
          <p:cNvSpPr txBox="1"/>
          <p:nvPr/>
        </p:nvSpPr>
        <p:spPr>
          <a:xfrm>
            <a:off x="6172200" y="4953000"/>
            <a:ext cx="1600200" cy="646331"/>
          </a:xfrm>
          <a:prstGeom prst="rect">
            <a:avLst/>
          </a:prstGeom>
          <a:noFill/>
        </p:spPr>
        <p:txBody>
          <a:bodyPr wrap="square" rtlCol="0">
            <a:spAutoFit/>
          </a:bodyPr>
          <a:lstStyle/>
          <a:p>
            <a:pPr algn="ctr"/>
            <a:r>
              <a:rPr lang="en-US" dirty="0" smtClean="0">
                <a:latin typeface="Baskerville Old Face" pitchFamily="18" charset="0"/>
              </a:rPr>
              <a:t>The Doctrine’s Legacy</a:t>
            </a:r>
            <a:r>
              <a:rPr lang="en-US" dirty="0" smtClean="0"/>
              <a:t> </a:t>
            </a:r>
            <a:endParaRPr lang="en-US" dirty="0"/>
          </a:p>
        </p:txBody>
      </p:sp>
      <p:sp>
        <p:nvSpPr>
          <p:cNvPr id="11" name="TextBox 10"/>
          <p:cNvSpPr txBox="1"/>
          <p:nvPr/>
        </p:nvSpPr>
        <p:spPr>
          <a:xfrm>
            <a:off x="3352800" y="6019800"/>
            <a:ext cx="3962400" cy="369332"/>
          </a:xfrm>
          <a:prstGeom prst="rect">
            <a:avLst/>
          </a:prstGeom>
          <a:noFill/>
        </p:spPr>
        <p:txBody>
          <a:bodyPr wrap="square" rtlCol="0">
            <a:spAutoFit/>
          </a:bodyPr>
          <a:lstStyle/>
          <a:p>
            <a:r>
              <a:rPr lang="en-US" dirty="0" smtClean="0">
                <a:solidFill>
                  <a:srgbClr val="10253F"/>
                </a:solidFill>
                <a:latin typeface="Baskerville Old Face" pitchFamily="18" charset="0"/>
              </a:rPr>
              <a:t>Click an Object to Enter </a:t>
            </a:r>
            <a:endParaRPr lang="en-US" dirty="0">
              <a:solidFill>
                <a:srgbClr val="10253F"/>
              </a:solidFill>
              <a:latin typeface="Baskerville Old Face" pitchFamily="18" charset="0"/>
            </a:endParaRPr>
          </a:p>
        </p:txBody>
      </p:sp>
      <p:pic>
        <p:nvPicPr>
          <p:cNvPr id="12" name="Picture 11" descr="IMG_0381.jpg">
            <a:hlinkClick r:id="rId7" action="ppaction://hlinksldjump"/>
          </p:cNvPr>
          <p:cNvPicPr>
            <a:picLocks noChangeAspect="1"/>
          </p:cNvPicPr>
          <p:nvPr/>
        </p:nvPicPr>
        <p:blipFill>
          <a:blip r:embed="rId8" cstate="print"/>
          <a:stretch>
            <a:fillRect/>
          </a:stretch>
        </p:blipFill>
        <p:spPr>
          <a:xfrm>
            <a:off x="1143000" y="1981200"/>
            <a:ext cx="1905000" cy="28575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4000" dirty="0" smtClean="0">
                <a:solidFill>
                  <a:srgbClr val="10253F"/>
                </a:solidFill>
                <a:latin typeface="Baskerville Old Face" pitchFamily="18" charset="0"/>
              </a:rPr>
              <a:t>|The Legacy of the Monroe Doctrine|</a:t>
            </a:r>
            <a:endParaRPr lang="en-US" sz="4000" dirty="0">
              <a:solidFill>
                <a:srgbClr val="10253F"/>
              </a:solidFill>
              <a:latin typeface="Baskerville Old Face" pitchFamily="18" charset="0"/>
            </a:endParaRPr>
          </a:p>
        </p:txBody>
      </p:sp>
      <p:sp>
        <p:nvSpPr>
          <p:cNvPr id="7" name="Content Placeholder 6"/>
          <p:cNvSpPr>
            <a:spLocks noGrp="1"/>
          </p:cNvSpPr>
          <p:nvPr>
            <p:ph idx="1"/>
          </p:nvPr>
        </p:nvSpPr>
        <p:spPr>
          <a:xfrm>
            <a:off x="533400" y="1905000"/>
            <a:ext cx="8229600" cy="4114800"/>
          </a:xfrm>
        </p:spPr>
        <p:txBody>
          <a:bodyPr>
            <a:normAutofit lnSpcReduction="10000"/>
          </a:bodyPr>
          <a:lstStyle/>
          <a:p>
            <a:pPr algn="ctr">
              <a:buNone/>
            </a:pPr>
            <a:r>
              <a:rPr lang="en-US" sz="7200" dirty="0" smtClean="0">
                <a:solidFill>
                  <a:schemeClr val="tx2"/>
                </a:solidFill>
                <a:latin typeface="Baskerville Old Face" pitchFamily="18" charset="0"/>
              </a:rPr>
              <a:t>S</a:t>
            </a:r>
            <a:r>
              <a:rPr lang="en-US" dirty="0" smtClean="0">
                <a:solidFill>
                  <a:schemeClr val="tx2"/>
                </a:solidFill>
                <a:latin typeface="Baskerville Old Face" pitchFamily="18" charset="0"/>
              </a:rPr>
              <a:t>ince Monroe’s presidency, the Monroe Doctrine has become central to America’s foreign policy. However, it hasn’t always been interpreted the same way.</a:t>
            </a:r>
          </a:p>
          <a:p>
            <a:pPr algn="ctr">
              <a:buNone/>
            </a:pPr>
            <a:endParaRPr lang="en-US" dirty="0" smtClean="0">
              <a:solidFill>
                <a:schemeClr val="tx2"/>
              </a:solidFill>
              <a:latin typeface="Baskerville Old Face" pitchFamily="18" charset="0"/>
            </a:endParaRPr>
          </a:p>
          <a:p>
            <a:pPr algn="ctr">
              <a:buNone/>
            </a:pPr>
            <a:r>
              <a:rPr lang="en-US" dirty="0" smtClean="0">
                <a:solidFill>
                  <a:schemeClr val="tx2"/>
                </a:solidFill>
                <a:latin typeface="Baskerville Old Face" pitchFamily="18" charset="0"/>
              </a:rPr>
              <a:t>How has the Monroe Doctrine been applied and interpreted throughout American history?</a:t>
            </a:r>
            <a:endParaRPr lang="en-US" dirty="0">
              <a:solidFill>
                <a:schemeClr val="tx2"/>
              </a:solidFill>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0253F"/>
                </a:solidFill>
                <a:latin typeface="Baskerville Old Face" pitchFamily="18" charset="0"/>
              </a:rPr>
              <a:t>|The Legacy of the Monroe Doctrine|</a:t>
            </a:r>
            <a:endParaRPr lang="en-US" dirty="0">
              <a:solidFill>
                <a:srgbClr val="10253F"/>
              </a:solidFill>
              <a:latin typeface="Baskerville Old Face" pitchFamily="18" charset="0"/>
            </a:endParaRPr>
          </a:p>
        </p:txBody>
      </p:sp>
      <p:sp>
        <p:nvSpPr>
          <p:cNvPr id="3" name="Content Placeholder 2"/>
          <p:cNvSpPr>
            <a:spLocks noGrp="1"/>
          </p:cNvSpPr>
          <p:nvPr>
            <p:ph idx="1"/>
          </p:nvPr>
        </p:nvSpPr>
        <p:spPr>
          <a:xfrm>
            <a:off x="381000" y="2057400"/>
            <a:ext cx="8229600" cy="4525963"/>
          </a:xfrm>
        </p:spPr>
        <p:txBody>
          <a:bodyPr>
            <a:normAutofit fontScale="92500" lnSpcReduction="10000"/>
          </a:bodyPr>
          <a:lstStyle/>
          <a:p>
            <a:pPr lvl="0"/>
            <a:r>
              <a:rPr lang="en-US" dirty="0" smtClean="0">
                <a:solidFill>
                  <a:schemeClr val="tx2"/>
                </a:solidFill>
                <a:latin typeface="Baskerville Old Face" pitchFamily="18" charset="0"/>
              </a:rPr>
              <a:t>1864: Napoleon III’s invasion of Mexico</a:t>
            </a:r>
          </a:p>
          <a:p>
            <a:pPr lvl="0"/>
            <a:r>
              <a:rPr lang="en-US" dirty="0" smtClean="0">
                <a:solidFill>
                  <a:schemeClr val="tx2"/>
                </a:solidFill>
                <a:latin typeface="Baskerville Old Face" pitchFamily="18" charset="0"/>
              </a:rPr>
              <a:t>1870: US declares authority to mediate South American border disputes</a:t>
            </a:r>
          </a:p>
          <a:p>
            <a:pPr lvl="0"/>
            <a:r>
              <a:rPr lang="en-US" dirty="0" smtClean="0">
                <a:solidFill>
                  <a:schemeClr val="tx2"/>
                </a:solidFill>
                <a:latin typeface="Baskerville Old Face" pitchFamily="18" charset="0"/>
              </a:rPr>
              <a:t>1904: The Roosevelt Corollary</a:t>
            </a:r>
          </a:p>
          <a:p>
            <a:pPr lvl="0"/>
            <a:r>
              <a:rPr lang="en-US" dirty="0" smtClean="0">
                <a:solidFill>
                  <a:schemeClr val="tx2"/>
                </a:solidFill>
                <a:latin typeface="Baskerville Old Face" pitchFamily="18" charset="0"/>
              </a:rPr>
              <a:t>1962: Communism in Cuba- Kennedy and the Cuban Missile Crisis</a:t>
            </a:r>
          </a:p>
          <a:p>
            <a:pPr lvl="0"/>
            <a:r>
              <a:rPr lang="en-US" dirty="0" smtClean="0">
                <a:solidFill>
                  <a:schemeClr val="tx2"/>
                </a:solidFill>
                <a:latin typeface="Baskerville Old Face" pitchFamily="18" charset="0"/>
              </a:rPr>
              <a:t>1980s: US involvement in civil wars in El Salvador and Nicaragua </a:t>
            </a:r>
          </a:p>
          <a:p>
            <a:pPr lvl="0"/>
            <a:r>
              <a:rPr lang="en-US" dirty="0" smtClean="0">
                <a:solidFill>
                  <a:schemeClr val="tx2"/>
                </a:solidFill>
                <a:latin typeface="Baskerville Old Face" pitchFamily="18" charset="0"/>
              </a:rPr>
              <a:t>2003: “Bush Corollary”: Iraq invasion </a:t>
            </a:r>
          </a:p>
          <a:p>
            <a:endParaRPr lang="en-US" dirty="0"/>
          </a:p>
        </p:txBody>
      </p:sp>
      <p:sp>
        <p:nvSpPr>
          <p:cNvPr id="4" name="TextBox 3"/>
          <p:cNvSpPr txBox="1"/>
          <p:nvPr/>
        </p:nvSpPr>
        <p:spPr>
          <a:xfrm>
            <a:off x="1524000" y="1447800"/>
            <a:ext cx="6858000" cy="523220"/>
          </a:xfrm>
          <a:prstGeom prst="rect">
            <a:avLst/>
          </a:prstGeom>
          <a:noFill/>
        </p:spPr>
        <p:txBody>
          <a:bodyPr wrap="square" rtlCol="0">
            <a:spAutoFit/>
          </a:bodyPr>
          <a:lstStyle/>
          <a:p>
            <a:r>
              <a:rPr lang="en-US" sz="2800" b="1" i="1" dirty="0" smtClean="0">
                <a:solidFill>
                  <a:schemeClr val="tx2"/>
                </a:solidFill>
                <a:latin typeface="Baskerville Old Face" pitchFamily="18" charset="0"/>
              </a:rPr>
              <a:t>Applications of the Monroe Doctrine:</a:t>
            </a:r>
            <a:endParaRPr lang="en-US" sz="2800" b="1" i="1" dirty="0">
              <a:solidFill>
                <a:schemeClr val="tx2"/>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M91.005AA.2.jpg"/>
          <p:cNvPicPr>
            <a:picLocks noChangeAspect="1"/>
          </p:cNvPicPr>
          <p:nvPr/>
        </p:nvPicPr>
        <p:blipFill>
          <a:blip r:embed="rId2" cstate="print"/>
          <a:stretch>
            <a:fillRect/>
          </a:stretch>
        </p:blipFill>
        <p:spPr>
          <a:xfrm>
            <a:off x="4343400" y="228600"/>
            <a:ext cx="4343400" cy="6413930"/>
          </a:xfrm>
          <a:prstGeom prst="rect">
            <a:avLst/>
          </a:prstGeom>
        </p:spPr>
      </p:pic>
      <p:pic>
        <p:nvPicPr>
          <p:cNvPr id="5" name="Picture 4" descr="JM91.005AA.1.jpg"/>
          <p:cNvPicPr>
            <a:picLocks noChangeAspect="1"/>
          </p:cNvPicPr>
          <p:nvPr/>
        </p:nvPicPr>
        <p:blipFill>
          <a:blip r:embed="rId3" cstate="print"/>
          <a:stretch>
            <a:fillRect/>
          </a:stretch>
        </p:blipFill>
        <p:spPr>
          <a:xfrm>
            <a:off x="304800" y="228600"/>
            <a:ext cx="4059692" cy="6388412"/>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M91.005AA.1.jpg"/>
          <p:cNvPicPr>
            <a:picLocks noChangeAspect="1"/>
          </p:cNvPicPr>
          <p:nvPr/>
        </p:nvPicPr>
        <p:blipFill>
          <a:blip r:embed="rId2" cstate="print"/>
          <a:stretch>
            <a:fillRect/>
          </a:stretch>
        </p:blipFill>
        <p:spPr>
          <a:xfrm>
            <a:off x="381000" y="1219200"/>
            <a:ext cx="3429000" cy="5395943"/>
          </a:xfrm>
          <a:prstGeom prst="rect">
            <a:avLst/>
          </a:prstGeom>
        </p:spPr>
      </p:pic>
      <p:sp>
        <p:nvSpPr>
          <p:cNvPr id="5" name="TextBox 4"/>
          <p:cNvSpPr txBox="1"/>
          <p:nvPr/>
        </p:nvSpPr>
        <p:spPr>
          <a:xfrm>
            <a:off x="3962400" y="2057400"/>
            <a:ext cx="4876800" cy="3231654"/>
          </a:xfrm>
          <a:prstGeom prst="rect">
            <a:avLst/>
          </a:prstGeom>
          <a:noFill/>
        </p:spPr>
        <p:txBody>
          <a:bodyPr wrap="square" rtlCol="0">
            <a:spAutoFit/>
          </a:bodyPr>
          <a:lstStyle/>
          <a:p>
            <a:r>
              <a:rPr lang="en-US" sz="2800" dirty="0" smtClean="0">
                <a:solidFill>
                  <a:schemeClr val="tx2"/>
                </a:solidFill>
                <a:latin typeface="Baskerville Old Face" pitchFamily="18" charset="0"/>
              </a:rPr>
              <a:t>How did Johnson view the Monroe Doctrine?</a:t>
            </a:r>
          </a:p>
          <a:p>
            <a:endParaRPr lang="en-US" sz="2800" dirty="0" smtClean="0">
              <a:solidFill>
                <a:schemeClr val="tx2"/>
              </a:solidFill>
              <a:latin typeface="Baskerville Old Face" pitchFamily="18" charset="0"/>
            </a:endParaRPr>
          </a:p>
          <a:p>
            <a:r>
              <a:rPr lang="en-US" sz="2800" dirty="0" smtClean="0">
                <a:solidFill>
                  <a:schemeClr val="tx2"/>
                </a:solidFill>
                <a:latin typeface="Baskerville Old Face" pitchFamily="18" charset="0"/>
              </a:rPr>
              <a:t>How do you think Johnson and President Kennedy applied the Monroe Doctrine to their times?</a:t>
            </a:r>
          </a:p>
          <a:p>
            <a:endParaRPr lang="en-US" dirty="0" smtClean="0"/>
          </a:p>
          <a:p>
            <a:r>
              <a:rPr lang="en-US" dirty="0" smtClean="0"/>
              <a:t> </a:t>
            </a:r>
            <a:endParaRPr lang="en-US" dirty="0"/>
          </a:p>
        </p:txBody>
      </p:sp>
      <p:sp>
        <p:nvSpPr>
          <p:cNvPr id="6" name="TextBox 5"/>
          <p:cNvSpPr txBox="1"/>
          <p:nvPr/>
        </p:nvSpPr>
        <p:spPr>
          <a:xfrm>
            <a:off x="1752600" y="304800"/>
            <a:ext cx="6019800" cy="707886"/>
          </a:xfrm>
          <a:prstGeom prst="rect">
            <a:avLst/>
          </a:prstGeom>
          <a:noFill/>
        </p:spPr>
        <p:txBody>
          <a:bodyPr wrap="square" rtlCol="0">
            <a:spAutoFit/>
          </a:bodyPr>
          <a:lstStyle/>
          <a:p>
            <a:r>
              <a:rPr lang="en-US" sz="4000" dirty="0" smtClean="0">
                <a:solidFill>
                  <a:srgbClr val="10253F"/>
                </a:solidFill>
                <a:latin typeface="Baskerville Old Face" pitchFamily="18" charset="0"/>
              </a:rPr>
              <a:t>|Reading Primary Sources|</a:t>
            </a:r>
            <a:endParaRPr lang="en-US" sz="4000" dirty="0">
              <a:solidFill>
                <a:srgbClr val="10253F"/>
              </a:solidFill>
              <a:latin typeface="Baskerville Old Fac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|Questions for Discussion|</a:t>
            </a:r>
            <a:endParaRPr lang="en-US" dirty="0">
              <a:solidFill>
                <a:srgbClr val="10253F"/>
              </a:solidFill>
              <a:latin typeface="Baskerville Old Face" pitchFamily="18" charset="0"/>
            </a:endParaRPr>
          </a:p>
        </p:txBody>
      </p:sp>
      <p:sp>
        <p:nvSpPr>
          <p:cNvPr id="3" name="Content Placeholder 2"/>
          <p:cNvSpPr>
            <a:spLocks noGrp="1"/>
          </p:cNvSpPr>
          <p:nvPr>
            <p:ph idx="1"/>
          </p:nvPr>
        </p:nvSpPr>
        <p:spPr/>
        <p:txBody>
          <a:bodyPr/>
          <a:lstStyle/>
          <a:p>
            <a:r>
              <a:rPr lang="en-US" sz="2800" dirty="0" smtClean="0">
                <a:solidFill>
                  <a:schemeClr val="tx2"/>
                </a:solidFill>
                <a:latin typeface="Baskerville Old Face" pitchFamily="18" charset="0"/>
              </a:rPr>
              <a:t>How have future Presidents used and interpreted the Monroe Doctrine?</a:t>
            </a:r>
          </a:p>
          <a:p>
            <a:pPr>
              <a:buNone/>
            </a:pPr>
            <a:endParaRPr lang="en-US" sz="2800" dirty="0" smtClean="0">
              <a:solidFill>
                <a:schemeClr val="tx2"/>
              </a:solidFill>
              <a:latin typeface="Baskerville Old Face" pitchFamily="18" charset="0"/>
            </a:endParaRPr>
          </a:p>
          <a:p>
            <a:r>
              <a:rPr lang="en-US" sz="2800" dirty="0" smtClean="0">
                <a:solidFill>
                  <a:schemeClr val="tx2"/>
                </a:solidFill>
                <a:latin typeface="Baskerville Old Face" pitchFamily="18" charset="0"/>
              </a:rPr>
              <a:t>Which applications of the Monroe Doctrine do you agree with? With which do you disagree?</a:t>
            </a:r>
          </a:p>
          <a:p>
            <a:pPr>
              <a:buNone/>
            </a:pPr>
            <a:endParaRPr lang="en-US" sz="2800" dirty="0" smtClean="0">
              <a:solidFill>
                <a:schemeClr val="tx2"/>
              </a:solidFill>
              <a:latin typeface="Baskerville Old Face" pitchFamily="18" charset="0"/>
            </a:endParaRPr>
          </a:p>
          <a:p>
            <a:r>
              <a:rPr lang="en-US" sz="2800" dirty="0" smtClean="0">
                <a:solidFill>
                  <a:schemeClr val="tx2"/>
                </a:solidFill>
                <a:latin typeface="Baskerville Old Face" pitchFamily="18" charset="0"/>
              </a:rPr>
              <a:t>Do you think invoking the Monroe Doctrine with reference to Communism in the 1960s is an appropriate interpretation of Monroe’s statements? </a:t>
            </a:r>
          </a:p>
          <a:p>
            <a:endParaRPr lang="en-US" dirty="0" smtClean="0">
              <a:solidFill>
                <a:schemeClr val="tx2"/>
              </a:solidFill>
              <a:latin typeface="Baskerville Old Face"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latin typeface="Baskerville Old Face" pitchFamily="18" charset="0"/>
              </a:rPr>
              <a:t>|Introduction|</a:t>
            </a:r>
            <a:endParaRPr lang="en-US" dirty="0">
              <a:solidFill>
                <a:schemeClr val="bg2">
                  <a:lumMod val="50000"/>
                </a:schemeClr>
              </a:solidFill>
              <a:latin typeface="Baskerville Old Face" pitchFamily="18" charset="0"/>
            </a:endParaRPr>
          </a:p>
        </p:txBody>
      </p:sp>
      <p:sp>
        <p:nvSpPr>
          <p:cNvPr id="3" name="Content Placeholder 2"/>
          <p:cNvSpPr>
            <a:spLocks noGrp="1"/>
          </p:cNvSpPr>
          <p:nvPr>
            <p:ph idx="1"/>
          </p:nvPr>
        </p:nvSpPr>
        <p:spPr>
          <a:xfrm>
            <a:off x="457200" y="1524000"/>
            <a:ext cx="8229600" cy="4572000"/>
          </a:xfrm>
        </p:spPr>
        <p:txBody>
          <a:bodyPr>
            <a:normAutofit fontScale="85000" lnSpcReduction="20000"/>
          </a:bodyPr>
          <a:lstStyle/>
          <a:p>
            <a:pPr algn="ctr">
              <a:buNone/>
            </a:pPr>
            <a:r>
              <a:rPr lang="en-US" sz="7800" dirty="0" smtClean="0">
                <a:solidFill>
                  <a:schemeClr val="tx2"/>
                </a:solidFill>
                <a:latin typeface="Baskerville Old Face" pitchFamily="18" charset="0"/>
              </a:rPr>
              <a:t>W</a:t>
            </a:r>
            <a:r>
              <a:rPr lang="en-US" dirty="0" smtClean="0">
                <a:solidFill>
                  <a:schemeClr val="tx2"/>
                </a:solidFill>
                <a:latin typeface="Baskerville Old Face" pitchFamily="18" charset="0"/>
              </a:rPr>
              <a:t>hen James Monroe became President in 1817, he had already served as an ambassador to France, negotiated the Louisiana Purchase, and served as Secretary of State during the War of 1812. </a:t>
            </a:r>
          </a:p>
          <a:p>
            <a:pPr algn="ctr">
              <a:buNone/>
            </a:pPr>
            <a:endParaRPr lang="en-US" dirty="0" smtClean="0">
              <a:solidFill>
                <a:schemeClr val="tx2"/>
              </a:solidFill>
              <a:latin typeface="Baskerville Old Face" pitchFamily="18" charset="0"/>
            </a:endParaRPr>
          </a:p>
          <a:p>
            <a:pPr algn="ctr">
              <a:buNone/>
            </a:pPr>
            <a:r>
              <a:rPr lang="en-US" dirty="0" smtClean="0">
                <a:solidFill>
                  <a:schemeClr val="tx2"/>
                </a:solidFill>
                <a:latin typeface="Baskerville Old Face" pitchFamily="18" charset="0"/>
              </a:rPr>
              <a:t>America was expanding, both in size and in influence, and a new American identity was being formed after the war.</a:t>
            </a:r>
          </a:p>
          <a:p>
            <a:pPr algn="ctr">
              <a:buNone/>
            </a:pPr>
            <a:endParaRPr lang="en-US" dirty="0" smtClean="0">
              <a:solidFill>
                <a:schemeClr val="tx2"/>
              </a:solidFill>
              <a:latin typeface="Baskerville Old Face" pitchFamily="18" charset="0"/>
            </a:endParaRPr>
          </a:p>
          <a:p>
            <a:pPr algn="ctr">
              <a:buNone/>
            </a:pPr>
            <a:r>
              <a:rPr lang="en-US" dirty="0" smtClean="0">
                <a:solidFill>
                  <a:schemeClr val="tx2"/>
                </a:solidFill>
                <a:latin typeface="Baskerville Old Face" pitchFamily="18" charset="0"/>
              </a:rPr>
              <a:t>Monroe made significant contributions to American foreign policy throughout this life, most notably through the Monroe Doctrine. </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0253F"/>
                </a:solidFill>
                <a:latin typeface="Baskerville Old Face" pitchFamily="18" charset="0"/>
              </a:rPr>
              <a:t>|The Legacy of the Monroe Doctrine|</a:t>
            </a:r>
            <a:endParaRPr lang="en-US" dirty="0">
              <a:solidFill>
                <a:srgbClr val="10253F"/>
              </a:solidFill>
              <a:latin typeface="Baskerville Old Face" pitchFamily="18" charset="0"/>
            </a:endParaRPr>
          </a:p>
        </p:txBody>
      </p:sp>
      <p:sp>
        <p:nvSpPr>
          <p:cNvPr id="3" name="Content Placeholder 2"/>
          <p:cNvSpPr>
            <a:spLocks noGrp="1"/>
          </p:cNvSpPr>
          <p:nvPr>
            <p:ph idx="1"/>
          </p:nvPr>
        </p:nvSpPr>
        <p:spPr/>
        <p:txBody>
          <a:bodyPr/>
          <a:lstStyle/>
          <a:p>
            <a:pPr algn="ctr">
              <a:buNone/>
            </a:pPr>
            <a:r>
              <a:rPr lang="en-US" dirty="0" smtClean="0">
                <a:solidFill>
                  <a:schemeClr val="tx2"/>
                </a:solidFill>
                <a:latin typeface="Baskerville Old Face" pitchFamily="18" charset="0"/>
              </a:rPr>
              <a:t>From its beginnings, the interpretation of the Monroe Doctrine has been complex and at times controversial. Nevertheless, the document has been and remains central to American foreign policy and has been invoked at significant points in U.S. history, from the South American border disputes to modern conflicts in the Middle East.</a:t>
            </a:r>
            <a:endParaRPr lang="en-US" dirty="0">
              <a:solidFill>
                <a:schemeClr val="tx2"/>
              </a:solidFill>
              <a:latin typeface="Baskerville Old Fac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6600" dirty="0" smtClean="0">
                <a:solidFill>
                  <a:srgbClr val="10253F"/>
                </a:solidFill>
                <a:latin typeface="Baskerville Old Face" pitchFamily="18" charset="0"/>
              </a:rPr>
              <a:t>|The Exhibits|</a:t>
            </a:r>
            <a:endParaRPr lang="en-US" sz="6600" dirty="0">
              <a:solidFill>
                <a:srgbClr val="10253F"/>
              </a:solidFill>
              <a:latin typeface="Baskerville Old Face" pitchFamily="18" charset="0"/>
            </a:endParaRPr>
          </a:p>
        </p:txBody>
      </p:sp>
      <p:pic>
        <p:nvPicPr>
          <p:cNvPr id="5" name="Picture 4" descr="monroe doctrine.jpg">
            <a:hlinkClick r:id="rId3" action="ppaction://hlinksldjump"/>
          </p:cNvPr>
          <p:cNvPicPr>
            <a:picLocks noChangeAspect="1"/>
          </p:cNvPicPr>
          <p:nvPr/>
        </p:nvPicPr>
        <p:blipFill>
          <a:blip r:embed="rId4" cstate="print"/>
          <a:stretch>
            <a:fillRect/>
          </a:stretch>
        </p:blipFill>
        <p:spPr>
          <a:xfrm>
            <a:off x="3581400" y="2057400"/>
            <a:ext cx="1712396" cy="2791206"/>
          </a:xfrm>
          <a:prstGeom prst="rect">
            <a:avLst/>
          </a:prstGeom>
        </p:spPr>
      </p:pic>
      <p:pic>
        <p:nvPicPr>
          <p:cNvPr id="6" name="Picture 5" descr="JM91.005AA.1.jpg">
            <a:hlinkClick r:id="rId5" action="ppaction://hlinksldjump"/>
          </p:cNvPr>
          <p:cNvPicPr>
            <a:picLocks noChangeAspect="1"/>
          </p:cNvPicPr>
          <p:nvPr/>
        </p:nvPicPr>
        <p:blipFill>
          <a:blip r:embed="rId6" cstate="print"/>
          <a:stretch>
            <a:fillRect/>
          </a:stretch>
        </p:blipFill>
        <p:spPr>
          <a:xfrm>
            <a:off x="6019800" y="1981200"/>
            <a:ext cx="1828800" cy="2877833"/>
          </a:xfrm>
          <a:prstGeom prst="rect">
            <a:avLst/>
          </a:prstGeom>
        </p:spPr>
      </p:pic>
      <p:sp>
        <p:nvSpPr>
          <p:cNvPr id="8" name="TextBox 7"/>
          <p:cNvSpPr txBox="1"/>
          <p:nvPr/>
        </p:nvSpPr>
        <p:spPr>
          <a:xfrm>
            <a:off x="1219200" y="4953000"/>
            <a:ext cx="1828800" cy="646331"/>
          </a:xfrm>
          <a:prstGeom prst="rect">
            <a:avLst/>
          </a:prstGeom>
          <a:noFill/>
        </p:spPr>
        <p:txBody>
          <a:bodyPr wrap="square" rtlCol="0">
            <a:spAutoFit/>
          </a:bodyPr>
          <a:lstStyle/>
          <a:p>
            <a:pPr algn="ctr"/>
            <a:r>
              <a:rPr lang="en-US" dirty="0" smtClean="0">
                <a:solidFill>
                  <a:schemeClr val="tx2"/>
                </a:solidFill>
                <a:latin typeface="Baskerville Old Face" pitchFamily="18" charset="0"/>
              </a:rPr>
              <a:t>The Monroes in Paris</a:t>
            </a:r>
            <a:endParaRPr lang="en-US" dirty="0">
              <a:solidFill>
                <a:schemeClr val="tx2"/>
              </a:solidFill>
              <a:latin typeface="Baskerville Old Face" pitchFamily="18" charset="0"/>
            </a:endParaRPr>
          </a:p>
        </p:txBody>
      </p:sp>
      <p:sp>
        <p:nvSpPr>
          <p:cNvPr id="9" name="TextBox 8"/>
          <p:cNvSpPr txBox="1"/>
          <p:nvPr/>
        </p:nvSpPr>
        <p:spPr>
          <a:xfrm>
            <a:off x="3733800" y="5029200"/>
            <a:ext cx="1447800" cy="646331"/>
          </a:xfrm>
          <a:prstGeom prst="rect">
            <a:avLst/>
          </a:prstGeom>
          <a:noFill/>
        </p:spPr>
        <p:txBody>
          <a:bodyPr wrap="square" rtlCol="0">
            <a:spAutoFit/>
          </a:bodyPr>
          <a:lstStyle/>
          <a:p>
            <a:pPr algn="ctr"/>
            <a:r>
              <a:rPr lang="en-US" dirty="0" smtClean="0">
                <a:latin typeface="Baskerville Old Face" pitchFamily="18" charset="0"/>
              </a:rPr>
              <a:t>The Monroe Doctrine</a:t>
            </a:r>
            <a:endParaRPr lang="en-US" dirty="0">
              <a:latin typeface="Baskerville Old Face" pitchFamily="18" charset="0"/>
            </a:endParaRPr>
          </a:p>
        </p:txBody>
      </p:sp>
      <p:sp>
        <p:nvSpPr>
          <p:cNvPr id="10" name="TextBox 9"/>
          <p:cNvSpPr txBox="1"/>
          <p:nvPr/>
        </p:nvSpPr>
        <p:spPr>
          <a:xfrm>
            <a:off x="6172200" y="4953000"/>
            <a:ext cx="1600200" cy="646331"/>
          </a:xfrm>
          <a:prstGeom prst="rect">
            <a:avLst/>
          </a:prstGeom>
          <a:noFill/>
        </p:spPr>
        <p:txBody>
          <a:bodyPr wrap="square" rtlCol="0">
            <a:spAutoFit/>
          </a:bodyPr>
          <a:lstStyle/>
          <a:p>
            <a:pPr algn="ctr"/>
            <a:r>
              <a:rPr lang="en-US" dirty="0" smtClean="0">
                <a:latin typeface="Baskerville Old Face" pitchFamily="18" charset="0"/>
              </a:rPr>
              <a:t>The Doctrine’s Legacy</a:t>
            </a:r>
            <a:r>
              <a:rPr lang="en-US" dirty="0" smtClean="0"/>
              <a:t> </a:t>
            </a:r>
            <a:endParaRPr lang="en-US" dirty="0"/>
          </a:p>
        </p:txBody>
      </p:sp>
      <p:sp>
        <p:nvSpPr>
          <p:cNvPr id="11" name="TextBox 10"/>
          <p:cNvSpPr txBox="1"/>
          <p:nvPr/>
        </p:nvSpPr>
        <p:spPr>
          <a:xfrm>
            <a:off x="3352800" y="6019800"/>
            <a:ext cx="3962400" cy="369332"/>
          </a:xfrm>
          <a:prstGeom prst="rect">
            <a:avLst/>
          </a:prstGeom>
          <a:noFill/>
        </p:spPr>
        <p:txBody>
          <a:bodyPr wrap="square" rtlCol="0">
            <a:spAutoFit/>
          </a:bodyPr>
          <a:lstStyle/>
          <a:p>
            <a:r>
              <a:rPr lang="en-US" dirty="0" smtClean="0">
                <a:solidFill>
                  <a:srgbClr val="10253F"/>
                </a:solidFill>
                <a:latin typeface="Baskerville Old Face" pitchFamily="18" charset="0"/>
              </a:rPr>
              <a:t>Click an Object to Enter </a:t>
            </a:r>
            <a:endParaRPr lang="en-US" dirty="0">
              <a:solidFill>
                <a:srgbClr val="10253F"/>
              </a:solidFill>
              <a:latin typeface="Baskerville Old Face" pitchFamily="18" charset="0"/>
            </a:endParaRPr>
          </a:p>
        </p:txBody>
      </p:sp>
      <p:pic>
        <p:nvPicPr>
          <p:cNvPr id="12" name="Picture 11" descr="IMG_0381.jpg">
            <a:hlinkClick r:id="rId7" action="ppaction://hlinksldjump"/>
          </p:cNvPr>
          <p:cNvPicPr>
            <a:picLocks noChangeAspect="1"/>
          </p:cNvPicPr>
          <p:nvPr/>
        </p:nvPicPr>
        <p:blipFill>
          <a:blip r:embed="rId8" cstate="print"/>
          <a:stretch>
            <a:fillRect/>
          </a:stretch>
        </p:blipFill>
        <p:spPr>
          <a:xfrm>
            <a:off x="1143000" y="1981200"/>
            <a:ext cx="1905000" cy="28575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Monroes in Paris|</a:t>
            </a:r>
            <a:endParaRPr lang="en-US" dirty="0">
              <a:solidFill>
                <a:srgbClr val="10253F"/>
              </a:solidFill>
              <a:latin typeface="Baskerville Old Face" pitchFamily="18" charset="0"/>
            </a:endParaRPr>
          </a:p>
        </p:txBody>
      </p:sp>
      <p:sp>
        <p:nvSpPr>
          <p:cNvPr id="3" name="Content Placeholder 2"/>
          <p:cNvSpPr>
            <a:spLocks noGrp="1"/>
          </p:cNvSpPr>
          <p:nvPr>
            <p:ph idx="1"/>
          </p:nvPr>
        </p:nvSpPr>
        <p:spPr>
          <a:xfrm>
            <a:off x="457200" y="1828800"/>
            <a:ext cx="8229600" cy="4525963"/>
          </a:xfrm>
        </p:spPr>
        <p:txBody>
          <a:bodyPr/>
          <a:lstStyle/>
          <a:p>
            <a:pPr algn="ctr">
              <a:buNone/>
            </a:pPr>
            <a:r>
              <a:rPr lang="en-US" sz="7200" dirty="0" smtClean="0">
                <a:solidFill>
                  <a:schemeClr val="tx2"/>
                </a:solidFill>
                <a:latin typeface="Baskerville Old Face" pitchFamily="18" charset="0"/>
              </a:rPr>
              <a:t>T</a:t>
            </a:r>
            <a:r>
              <a:rPr lang="en-US" dirty="0" smtClean="0">
                <a:solidFill>
                  <a:schemeClr val="tx2"/>
                </a:solidFill>
                <a:latin typeface="Baskerville Old Face" pitchFamily="18" charset="0"/>
              </a:rPr>
              <a:t>he Monroes represented all of America when</a:t>
            </a:r>
          </a:p>
          <a:p>
            <a:pPr algn="ctr">
              <a:buNone/>
            </a:pPr>
            <a:r>
              <a:rPr lang="en-US" dirty="0" smtClean="0">
                <a:solidFill>
                  <a:schemeClr val="tx2"/>
                </a:solidFill>
                <a:latin typeface="Baskerville Old Face" pitchFamily="18" charset="0"/>
              </a:rPr>
              <a:t>they were ambassadors in Europe, at a time when an American identity was still forming.</a:t>
            </a:r>
          </a:p>
          <a:p>
            <a:pPr algn="ctr">
              <a:buNone/>
            </a:pPr>
            <a:endParaRPr lang="en-US" dirty="0" smtClean="0">
              <a:solidFill>
                <a:schemeClr val="tx2"/>
              </a:solidFill>
              <a:latin typeface="Baskerville Old Face" pitchFamily="18" charset="0"/>
            </a:endParaRPr>
          </a:p>
          <a:p>
            <a:pPr algn="ctr">
              <a:buNone/>
            </a:pPr>
            <a:r>
              <a:rPr lang="en-US" dirty="0" smtClean="0">
                <a:solidFill>
                  <a:schemeClr val="tx2"/>
                </a:solidFill>
                <a:latin typeface="Baskerville Old Face" pitchFamily="18" charset="0"/>
              </a:rPr>
              <a:t>What did they seek to convey through their appearances?</a:t>
            </a:r>
          </a:p>
          <a:p>
            <a:pPr>
              <a:buNone/>
            </a:pPr>
            <a:endParaRPr lang="en-US" dirty="0">
              <a:solidFill>
                <a:schemeClr val="tx2"/>
              </a:solidFill>
            </a:endParaRPr>
          </a:p>
        </p:txBody>
      </p:sp>
      <p:sp>
        <p:nvSpPr>
          <p:cNvPr id="6" name="TextBox 5"/>
          <p:cNvSpPr txBox="1"/>
          <p:nvPr/>
        </p:nvSpPr>
        <p:spPr>
          <a:xfrm>
            <a:off x="3505200" y="1524000"/>
            <a:ext cx="1896673" cy="523220"/>
          </a:xfrm>
          <a:prstGeom prst="rect">
            <a:avLst/>
          </a:prstGeom>
          <a:noFill/>
        </p:spPr>
        <p:txBody>
          <a:bodyPr wrap="none" rtlCol="0">
            <a:spAutoFit/>
          </a:bodyPr>
          <a:lstStyle/>
          <a:p>
            <a:r>
              <a:rPr lang="en-US" sz="2800" dirty="0" smtClean="0">
                <a:solidFill>
                  <a:schemeClr val="tx2"/>
                </a:solidFill>
                <a:latin typeface="Baskerville Old Face" pitchFamily="18" charset="0"/>
              </a:rPr>
              <a:t>{1794-1796}</a:t>
            </a:r>
            <a:endParaRPr lang="en-US" sz="2800" dirty="0">
              <a:solidFill>
                <a:schemeClr val="tx2"/>
              </a:solidFill>
              <a:latin typeface="Baskerville Old Face"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10253F"/>
                </a:solidFill>
                <a:latin typeface="Baskerville Old Face" pitchFamily="18" charset="0"/>
              </a:rPr>
              <a:t>|</a:t>
            </a:r>
            <a:r>
              <a:rPr lang="en-US" dirty="0" smtClean="0">
                <a:solidFill>
                  <a:srgbClr val="10253F"/>
                </a:solidFill>
                <a:latin typeface="Baskerville Old Face" pitchFamily="18" charset="0"/>
              </a:rPr>
              <a:t>The Monroes in Paris</a:t>
            </a:r>
            <a:r>
              <a:rPr lang="en-US" sz="5400" dirty="0" smtClean="0">
                <a:solidFill>
                  <a:srgbClr val="10253F"/>
                </a:solidFill>
                <a:latin typeface="Baskerville Old Face" pitchFamily="18" charset="0"/>
              </a:rPr>
              <a:t>|</a:t>
            </a:r>
            <a:endParaRPr lang="en-US" sz="5400" dirty="0">
              <a:solidFill>
                <a:srgbClr val="10253F"/>
              </a:solidFill>
              <a:latin typeface="Baskerville Old Face" pitchFamily="18" charset="0"/>
            </a:endParaRPr>
          </a:p>
        </p:txBody>
      </p:sp>
      <p:sp>
        <p:nvSpPr>
          <p:cNvPr id="8" name="TextBox 7"/>
          <p:cNvSpPr txBox="1"/>
          <p:nvPr/>
        </p:nvSpPr>
        <p:spPr>
          <a:xfrm>
            <a:off x="4724400" y="5334000"/>
            <a:ext cx="3581400" cy="1261884"/>
          </a:xfrm>
          <a:prstGeom prst="rect">
            <a:avLst/>
          </a:prstGeom>
          <a:noFill/>
        </p:spPr>
        <p:txBody>
          <a:bodyPr wrap="square" rtlCol="0">
            <a:spAutoFit/>
          </a:bodyPr>
          <a:lstStyle/>
          <a:p>
            <a:r>
              <a:rPr lang="en-US" sz="1600" dirty="0" smtClean="0">
                <a:latin typeface="Baskerville Old Face"/>
                <a:cs typeface="Baskerville Old Face"/>
              </a:rPr>
              <a:t>Elizabeth Monroe wore this fawn-colored silk velvet dress to the coronation. Its empire style was popular during the French court of Napoleon I.</a:t>
            </a:r>
          </a:p>
          <a:p>
            <a:r>
              <a:rPr lang="en-US" sz="1200" i="1" dirty="0" smtClean="0">
                <a:latin typeface="Baskerville Old Face"/>
                <a:cs typeface="Baskerville Old Face"/>
              </a:rPr>
              <a:t>JM.76.240 </a:t>
            </a:r>
            <a:r>
              <a:rPr lang="en-US" sz="1200" dirty="0" smtClean="0">
                <a:latin typeface="Baskerville Old Face"/>
                <a:cs typeface="Baskerville Old Face"/>
              </a:rPr>
              <a:t>  </a:t>
            </a:r>
          </a:p>
        </p:txBody>
      </p:sp>
      <p:sp>
        <p:nvSpPr>
          <p:cNvPr id="9" name="TextBox 8"/>
          <p:cNvSpPr txBox="1"/>
          <p:nvPr/>
        </p:nvSpPr>
        <p:spPr>
          <a:xfrm>
            <a:off x="838200" y="5334000"/>
            <a:ext cx="3276600" cy="1246495"/>
          </a:xfrm>
          <a:prstGeom prst="rect">
            <a:avLst/>
          </a:prstGeom>
          <a:noFill/>
        </p:spPr>
        <p:txBody>
          <a:bodyPr wrap="square" rtlCol="0">
            <a:spAutoFit/>
          </a:bodyPr>
          <a:lstStyle/>
          <a:p>
            <a:r>
              <a:rPr lang="en-US" sz="1600" dirty="0" smtClean="0">
                <a:latin typeface="Baskerville Old Face"/>
                <a:cs typeface="Baskerville Old Face"/>
              </a:rPr>
              <a:t>James Monroe wore this three-piece court suit decorated with nine ornate steel buttons, faceted to give the illusion of brilliant stones.</a:t>
            </a:r>
          </a:p>
          <a:p>
            <a:r>
              <a:rPr lang="en-US" sz="1100" i="1" dirty="0" smtClean="0">
                <a:latin typeface="Baskerville Old Face"/>
                <a:cs typeface="Baskerville Old Face"/>
              </a:rPr>
              <a:t>JM76.219</a:t>
            </a:r>
            <a:endParaRPr lang="en-US" sz="1100" i="1" dirty="0">
              <a:latin typeface="Baskerville Old Face"/>
              <a:cs typeface="Baskerville Old Face"/>
            </a:endParaRPr>
          </a:p>
        </p:txBody>
      </p:sp>
      <p:pic>
        <p:nvPicPr>
          <p:cNvPr id="5" name="Picture 4" descr="IMG_0380.JPG"/>
          <p:cNvPicPr>
            <a:picLocks noChangeAspect="1"/>
          </p:cNvPicPr>
          <p:nvPr/>
        </p:nvPicPr>
        <p:blipFill>
          <a:blip r:embed="rId3" cstate="print"/>
          <a:stretch>
            <a:fillRect/>
          </a:stretch>
        </p:blipFill>
        <p:spPr>
          <a:xfrm>
            <a:off x="1600200" y="1371600"/>
            <a:ext cx="5715000" cy="3808977"/>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Monroes in Paris|</a:t>
            </a:r>
            <a:endParaRPr lang="en-US" dirty="0">
              <a:solidFill>
                <a:srgbClr val="10253F"/>
              </a:solidFill>
              <a:latin typeface="Baskerville Old Face" pitchFamily="18" charset="0"/>
            </a:endParaRPr>
          </a:p>
        </p:txBody>
      </p:sp>
      <p:sp>
        <p:nvSpPr>
          <p:cNvPr id="3" name="Content Placeholder 2"/>
          <p:cNvSpPr>
            <a:spLocks noGrp="1"/>
          </p:cNvSpPr>
          <p:nvPr>
            <p:ph idx="1"/>
          </p:nvPr>
        </p:nvSpPr>
        <p:spPr>
          <a:xfrm>
            <a:off x="-152400" y="1828800"/>
            <a:ext cx="4953000" cy="4525963"/>
          </a:xfrm>
        </p:spPr>
        <p:txBody>
          <a:bodyPr/>
          <a:lstStyle/>
          <a:p>
            <a:pPr algn="ctr">
              <a:buNone/>
            </a:pPr>
            <a:r>
              <a:rPr lang="en-US" dirty="0" smtClean="0">
                <a:solidFill>
                  <a:schemeClr val="tx2"/>
                </a:solidFill>
                <a:latin typeface="Baskerville Old Face"/>
                <a:cs typeface="Baskerville Old Face"/>
              </a:rPr>
              <a:t>   What do you think the </a:t>
            </a:r>
            <a:r>
              <a:rPr lang="en-US" dirty="0" err="1" smtClean="0">
                <a:solidFill>
                  <a:schemeClr val="tx2"/>
                </a:solidFill>
                <a:latin typeface="Baskerville Old Face"/>
                <a:cs typeface="Baskerville Old Face"/>
              </a:rPr>
              <a:t>Monroes</a:t>
            </a:r>
            <a:r>
              <a:rPr lang="en-US" dirty="0" smtClean="0">
                <a:solidFill>
                  <a:schemeClr val="tx2"/>
                </a:solidFill>
                <a:latin typeface="Baskerville Old Face"/>
                <a:cs typeface="Baskerville Old Face"/>
              </a:rPr>
              <a:t> were trying to communicate with their clothes? How would you describe their appearance? </a:t>
            </a:r>
            <a:endParaRPr lang="en-US" dirty="0">
              <a:solidFill>
                <a:schemeClr val="tx2"/>
              </a:solidFill>
              <a:latin typeface="Baskerville Old Face"/>
              <a:cs typeface="Baskerville Old Face"/>
            </a:endParaRPr>
          </a:p>
        </p:txBody>
      </p:sp>
      <p:pic>
        <p:nvPicPr>
          <p:cNvPr id="4" name="Picture 3" descr="IMG_0381.jpg"/>
          <p:cNvPicPr>
            <a:picLocks noChangeAspect="1"/>
          </p:cNvPicPr>
          <p:nvPr/>
        </p:nvPicPr>
        <p:blipFill>
          <a:blip r:embed="rId2" cstate="print"/>
          <a:stretch>
            <a:fillRect/>
          </a:stretch>
        </p:blipFill>
        <p:spPr>
          <a:xfrm>
            <a:off x="5029200" y="1371600"/>
            <a:ext cx="3352800" cy="5029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Monroes in Paris|</a:t>
            </a:r>
            <a:endParaRPr lang="en-US" dirty="0">
              <a:solidFill>
                <a:srgbClr val="10253F"/>
              </a:solidFill>
              <a:latin typeface="Baskerville Old Face" pitchFamily="18" charset="0"/>
            </a:endParaRPr>
          </a:p>
        </p:txBody>
      </p:sp>
      <p:sp>
        <p:nvSpPr>
          <p:cNvPr id="3" name="Content Placeholder 2"/>
          <p:cNvSpPr>
            <a:spLocks noGrp="1"/>
          </p:cNvSpPr>
          <p:nvPr>
            <p:ph idx="1"/>
          </p:nvPr>
        </p:nvSpPr>
        <p:spPr/>
        <p:txBody>
          <a:bodyPr/>
          <a:lstStyle/>
          <a:p>
            <a:pPr algn="ctr">
              <a:buNone/>
            </a:pPr>
            <a:r>
              <a:rPr lang="en-US" sz="6600" dirty="0" smtClean="0">
                <a:solidFill>
                  <a:schemeClr val="tx2"/>
                </a:solidFill>
                <a:latin typeface="Baskerville Old Face" pitchFamily="18" charset="0"/>
              </a:rPr>
              <a:t>T</a:t>
            </a:r>
            <a:r>
              <a:rPr lang="en-US" dirty="0" smtClean="0">
                <a:solidFill>
                  <a:schemeClr val="tx2"/>
                </a:solidFill>
                <a:latin typeface="Baskerville Old Face" pitchFamily="18" charset="0"/>
              </a:rPr>
              <a:t>he way the </a:t>
            </a:r>
            <a:r>
              <a:rPr lang="en-US" dirty="0" err="1" smtClean="0">
                <a:solidFill>
                  <a:schemeClr val="tx2"/>
                </a:solidFill>
                <a:latin typeface="Baskerville Old Face" pitchFamily="18" charset="0"/>
              </a:rPr>
              <a:t>Monroes</a:t>
            </a:r>
            <a:r>
              <a:rPr lang="en-US" dirty="0" smtClean="0">
                <a:solidFill>
                  <a:schemeClr val="tx2"/>
                </a:solidFill>
                <a:latin typeface="Baskerville Old Face" pitchFamily="18" charset="0"/>
              </a:rPr>
              <a:t> dressed in Paris was intentional and designed to assist them in presenting a favorable view of America to aid in ambassadorial responsibilities. </a:t>
            </a:r>
            <a:endParaRPr lang="en-US" dirty="0">
              <a:solidFill>
                <a:schemeClr val="tx2"/>
              </a:solidFill>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6600" dirty="0" smtClean="0">
                <a:solidFill>
                  <a:srgbClr val="10253F"/>
                </a:solidFill>
                <a:latin typeface="Baskerville Old Face" pitchFamily="18" charset="0"/>
              </a:rPr>
              <a:t>|The Exhibits|</a:t>
            </a:r>
            <a:endParaRPr lang="en-US" sz="6600" dirty="0">
              <a:solidFill>
                <a:srgbClr val="10253F"/>
              </a:solidFill>
              <a:latin typeface="Baskerville Old Face" pitchFamily="18" charset="0"/>
            </a:endParaRPr>
          </a:p>
        </p:txBody>
      </p:sp>
      <p:pic>
        <p:nvPicPr>
          <p:cNvPr id="5" name="Picture 4" descr="monroe doctrine.jpg">
            <a:hlinkClick r:id="rId3" action="ppaction://hlinksldjump"/>
          </p:cNvPr>
          <p:cNvPicPr>
            <a:picLocks noChangeAspect="1"/>
          </p:cNvPicPr>
          <p:nvPr/>
        </p:nvPicPr>
        <p:blipFill>
          <a:blip r:embed="rId4" cstate="print"/>
          <a:stretch>
            <a:fillRect/>
          </a:stretch>
        </p:blipFill>
        <p:spPr>
          <a:xfrm>
            <a:off x="3581400" y="2057400"/>
            <a:ext cx="1712396" cy="2791206"/>
          </a:xfrm>
          <a:prstGeom prst="rect">
            <a:avLst/>
          </a:prstGeom>
        </p:spPr>
      </p:pic>
      <p:pic>
        <p:nvPicPr>
          <p:cNvPr id="6" name="Picture 5" descr="JM91.005AA.1.jpg">
            <a:hlinkClick r:id="rId5" action="ppaction://hlinksldjump"/>
          </p:cNvPr>
          <p:cNvPicPr>
            <a:picLocks noChangeAspect="1"/>
          </p:cNvPicPr>
          <p:nvPr/>
        </p:nvPicPr>
        <p:blipFill>
          <a:blip r:embed="rId6" cstate="print"/>
          <a:stretch>
            <a:fillRect/>
          </a:stretch>
        </p:blipFill>
        <p:spPr>
          <a:xfrm>
            <a:off x="6019800" y="1981200"/>
            <a:ext cx="1828800" cy="2877833"/>
          </a:xfrm>
          <a:prstGeom prst="rect">
            <a:avLst/>
          </a:prstGeom>
        </p:spPr>
      </p:pic>
      <p:sp>
        <p:nvSpPr>
          <p:cNvPr id="8" name="TextBox 7"/>
          <p:cNvSpPr txBox="1"/>
          <p:nvPr/>
        </p:nvSpPr>
        <p:spPr>
          <a:xfrm>
            <a:off x="1219200" y="4953000"/>
            <a:ext cx="1828800" cy="646331"/>
          </a:xfrm>
          <a:prstGeom prst="rect">
            <a:avLst/>
          </a:prstGeom>
          <a:noFill/>
        </p:spPr>
        <p:txBody>
          <a:bodyPr wrap="square" rtlCol="0">
            <a:spAutoFit/>
          </a:bodyPr>
          <a:lstStyle/>
          <a:p>
            <a:pPr algn="ctr"/>
            <a:r>
              <a:rPr lang="en-US" dirty="0" smtClean="0">
                <a:solidFill>
                  <a:schemeClr val="tx2"/>
                </a:solidFill>
                <a:latin typeface="Baskerville Old Face" pitchFamily="18" charset="0"/>
              </a:rPr>
              <a:t>The Monroes in Paris</a:t>
            </a:r>
            <a:endParaRPr lang="en-US" dirty="0">
              <a:solidFill>
                <a:schemeClr val="tx2"/>
              </a:solidFill>
              <a:latin typeface="Baskerville Old Face" pitchFamily="18" charset="0"/>
            </a:endParaRPr>
          </a:p>
        </p:txBody>
      </p:sp>
      <p:sp>
        <p:nvSpPr>
          <p:cNvPr id="9" name="TextBox 8"/>
          <p:cNvSpPr txBox="1"/>
          <p:nvPr/>
        </p:nvSpPr>
        <p:spPr>
          <a:xfrm>
            <a:off x="3733800" y="5029200"/>
            <a:ext cx="1447800" cy="646331"/>
          </a:xfrm>
          <a:prstGeom prst="rect">
            <a:avLst/>
          </a:prstGeom>
          <a:noFill/>
        </p:spPr>
        <p:txBody>
          <a:bodyPr wrap="square" rtlCol="0">
            <a:spAutoFit/>
          </a:bodyPr>
          <a:lstStyle/>
          <a:p>
            <a:pPr algn="ctr"/>
            <a:r>
              <a:rPr lang="en-US" dirty="0" smtClean="0">
                <a:latin typeface="Baskerville Old Face" pitchFamily="18" charset="0"/>
              </a:rPr>
              <a:t>The Monroe Doctrine</a:t>
            </a:r>
            <a:endParaRPr lang="en-US" dirty="0">
              <a:latin typeface="Baskerville Old Face" pitchFamily="18" charset="0"/>
            </a:endParaRPr>
          </a:p>
        </p:txBody>
      </p:sp>
      <p:sp>
        <p:nvSpPr>
          <p:cNvPr id="10" name="TextBox 9"/>
          <p:cNvSpPr txBox="1"/>
          <p:nvPr/>
        </p:nvSpPr>
        <p:spPr>
          <a:xfrm>
            <a:off x="6172200" y="4953000"/>
            <a:ext cx="1600200" cy="646331"/>
          </a:xfrm>
          <a:prstGeom prst="rect">
            <a:avLst/>
          </a:prstGeom>
          <a:noFill/>
        </p:spPr>
        <p:txBody>
          <a:bodyPr wrap="square" rtlCol="0">
            <a:spAutoFit/>
          </a:bodyPr>
          <a:lstStyle/>
          <a:p>
            <a:pPr algn="ctr"/>
            <a:r>
              <a:rPr lang="en-US" dirty="0" smtClean="0">
                <a:latin typeface="Baskerville Old Face" pitchFamily="18" charset="0"/>
              </a:rPr>
              <a:t>The Doctrine’s Legacy</a:t>
            </a:r>
            <a:r>
              <a:rPr lang="en-US" dirty="0" smtClean="0"/>
              <a:t> </a:t>
            </a:r>
            <a:endParaRPr lang="en-US" dirty="0"/>
          </a:p>
        </p:txBody>
      </p:sp>
      <p:sp>
        <p:nvSpPr>
          <p:cNvPr id="11" name="TextBox 10"/>
          <p:cNvSpPr txBox="1"/>
          <p:nvPr/>
        </p:nvSpPr>
        <p:spPr>
          <a:xfrm>
            <a:off x="3352800" y="6019800"/>
            <a:ext cx="3962400" cy="369332"/>
          </a:xfrm>
          <a:prstGeom prst="rect">
            <a:avLst/>
          </a:prstGeom>
          <a:noFill/>
        </p:spPr>
        <p:txBody>
          <a:bodyPr wrap="square" rtlCol="0">
            <a:spAutoFit/>
          </a:bodyPr>
          <a:lstStyle/>
          <a:p>
            <a:r>
              <a:rPr lang="en-US" dirty="0" smtClean="0">
                <a:solidFill>
                  <a:srgbClr val="10253F"/>
                </a:solidFill>
                <a:latin typeface="Baskerville Old Face" pitchFamily="18" charset="0"/>
              </a:rPr>
              <a:t>Click an Object to Enter </a:t>
            </a:r>
            <a:endParaRPr lang="en-US" dirty="0">
              <a:solidFill>
                <a:srgbClr val="10253F"/>
              </a:solidFill>
              <a:latin typeface="Baskerville Old Face" pitchFamily="18" charset="0"/>
            </a:endParaRPr>
          </a:p>
        </p:txBody>
      </p:sp>
      <p:pic>
        <p:nvPicPr>
          <p:cNvPr id="12" name="Picture 11" descr="IMG_0381.jpg">
            <a:hlinkClick r:id="rId7" action="ppaction://hlinksldjump"/>
          </p:cNvPr>
          <p:cNvPicPr>
            <a:picLocks noChangeAspect="1"/>
          </p:cNvPicPr>
          <p:nvPr/>
        </p:nvPicPr>
        <p:blipFill>
          <a:blip r:embed="rId8" cstate="print"/>
          <a:stretch>
            <a:fillRect/>
          </a:stretch>
        </p:blipFill>
        <p:spPr>
          <a:xfrm>
            <a:off x="1143000" y="1981200"/>
            <a:ext cx="1905000" cy="28575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253F"/>
                </a:solidFill>
                <a:latin typeface="Baskerville Old Face" pitchFamily="18" charset="0"/>
              </a:rPr>
              <a:t>|The Monroe Doctrine|</a:t>
            </a:r>
            <a:endParaRPr lang="en-US" dirty="0">
              <a:solidFill>
                <a:srgbClr val="10253F"/>
              </a:solidFill>
              <a:latin typeface="Baskerville Old Face" pitchFamily="18" charset="0"/>
            </a:endParaRPr>
          </a:p>
        </p:txBody>
      </p:sp>
      <p:sp>
        <p:nvSpPr>
          <p:cNvPr id="3" name="Content Placeholder 2"/>
          <p:cNvSpPr>
            <a:spLocks noGrp="1"/>
          </p:cNvSpPr>
          <p:nvPr>
            <p:ph idx="1"/>
          </p:nvPr>
        </p:nvSpPr>
        <p:spPr/>
        <p:txBody>
          <a:bodyPr>
            <a:normAutofit fontScale="85000" lnSpcReduction="20000"/>
          </a:bodyPr>
          <a:lstStyle/>
          <a:p>
            <a:pPr algn="ctr">
              <a:buNone/>
            </a:pPr>
            <a:r>
              <a:rPr lang="en-US" sz="7800" dirty="0" smtClean="0">
                <a:solidFill>
                  <a:schemeClr val="tx2"/>
                </a:solidFill>
                <a:latin typeface="Baskerville Old Face" pitchFamily="18" charset="0"/>
              </a:rPr>
              <a:t>I</a:t>
            </a:r>
            <a:r>
              <a:rPr lang="en-US" dirty="0" smtClean="0">
                <a:solidFill>
                  <a:schemeClr val="tx2"/>
                </a:solidFill>
                <a:latin typeface="Baskerville Old Face" pitchFamily="18" charset="0"/>
              </a:rPr>
              <a:t>n his seventh annual address to Congress on</a:t>
            </a:r>
          </a:p>
          <a:p>
            <a:pPr algn="ctr">
              <a:buNone/>
            </a:pPr>
            <a:r>
              <a:rPr lang="en-US" dirty="0" smtClean="0">
                <a:solidFill>
                  <a:schemeClr val="tx2"/>
                </a:solidFill>
                <a:latin typeface="Baskerville Old Face" pitchFamily="18" charset="0"/>
              </a:rPr>
              <a:t>December 2, 1823, President Monroe first</a:t>
            </a:r>
          </a:p>
          <a:p>
            <a:pPr algn="ctr">
              <a:buNone/>
            </a:pPr>
            <a:r>
              <a:rPr lang="en-US" dirty="0" smtClean="0">
                <a:solidFill>
                  <a:schemeClr val="tx2"/>
                </a:solidFill>
                <a:latin typeface="Baskerville Old Face" pitchFamily="18" charset="0"/>
              </a:rPr>
              <a:t>articulated the Monroe Doctrine, declaring that</a:t>
            </a:r>
          </a:p>
          <a:p>
            <a:pPr algn="ctr">
              <a:buNone/>
            </a:pPr>
            <a:r>
              <a:rPr lang="en-US" dirty="0" smtClean="0">
                <a:solidFill>
                  <a:schemeClr val="tx2"/>
                </a:solidFill>
                <a:latin typeface="Baskerville Old Face" pitchFamily="18" charset="0"/>
              </a:rPr>
              <a:t>European powers must respect the Western</a:t>
            </a:r>
          </a:p>
          <a:p>
            <a:pPr algn="ctr">
              <a:buNone/>
            </a:pPr>
            <a:r>
              <a:rPr lang="en-US" dirty="0" smtClean="0">
                <a:solidFill>
                  <a:schemeClr val="tx2"/>
                </a:solidFill>
                <a:latin typeface="Baskerville Old Face" pitchFamily="18" charset="0"/>
              </a:rPr>
              <a:t>Hemisphere as the United States’ “sphere of</a:t>
            </a:r>
          </a:p>
          <a:p>
            <a:pPr algn="ctr">
              <a:buNone/>
            </a:pPr>
            <a:r>
              <a:rPr lang="en-US" dirty="0" smtClean="0">
                <a:solidFill>
                  <a:schemeClr val="tx2"/>
                </a:solidFill>
                <a:latin typeface="Baskerville Old Face" pitchFamily="18" charset="0"/>
              </a:rPr>
              <a:t>influence.”</a:t>
            </a:r>
          </a:p>
          <a:p>
            <a:pPr algn="ctr">
              <a:buNone/>
            </a:pPr>
            <a:endParaRPr lang="en-US" dirty="0" smtClean="0">
              <a:solidFill>
                <a:schemeClr val="tx2"/>
              </a:solidFill>
              <a:latin typeface="Baskerville Old Face" pitchFamily="18" charset="0"/>
            </a:endParaRPr>
          </a:p>
          <a:p>
            <a:pPr algn="ctr">
              <a:buNone/>
            </a:pPr>
            <a:r>
              <a:rPr lang="en-US" dirty="0" smtClean="0">
                <a:solidFill>
                  <a:schemeClr val="tx2"/>
                </a:solidFill>
                <a:latin typeface="Baskerville Old Face" pitchFamily="18" charset="0"/>
              </a:rPr>
              <a:t>What was the context of the Monroe Doctrine and how did it impact the United States’ relations with the world?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870</Words>
  <Application>Microsoft Office PowerPoint</Application>
  <PresentationFormat>On-screen Show (4:3)</PresentationFormat>
  <Paragraphs>97</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America Enters The World Stage:  |The Monroe Doctrine|</vt:lpstr>
      <vt:lpstr>|Introduction|</vt:lpstr>
      <vt:lpstr>|The Exhibits|</vt:lpstr>
      <vt:lpstr>|The Monroes in Paris|</vt:lpstr>
      <vt:lpstr>|The Monroes in Paris|</vt:lpstr>
      <vt:lpstr>|The Monroes in Paris|</vt:lpstr>
      <vt:lpstr>|The Monroes in Paris|</vt:lpstr>
      <vt:lpstr>|The Exhibits|</vt:lpstr>
      <vt:lpstr>|The Monroe Doctrine|</vt:lpstr>
      <vt:lpstr>|The Monroe Doctrine|</vt:lpstr>
      <vt:lpstr>|Reading Primary Sources|</vt:lpstr>
      <vt:lpstr>|The Monroe Doctrine|</vt:lpstr>
      <vt:lpstr>|The Monroe Doctrine|</vt:lpstr>
      <vt:lpstr>|The Exhibits|</vt:lpstr>
      <vt:lpstr>|The Legacy of the Monroe Doctrine|</vt:lpstr>
      <vt:lpstr>|The Legacy of the Monroe Doctrine|</vt:lpstr>
      <vt:lpstr>Slide 17</vt:lpstr>
      <vt:lpstr>Slide 18</vt:lpstr>
      <vt:lpstr>|Questions for Discussion|</vt:lpstr>
      <vt:lpstr>|The Legacy of the Monroe Doctrine|</vt:lpstr>
    </vt:vector>
  </TitlesOfParts>
  <Company>University of Mary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Enters The World Stage: The Monroe Doctrine</dc:title>
  <dc:creator> JMMU</dc:creator>
  <cp:lastModifiedBy> JMMU</cp:lastModifiedBy>
  <cp:revision>76</cp:revision>
  <dcterms:created xsi:type="dcterms:W3CDTF">2013-04-18T19:28:12Z</dcterms:created>
  <dcterms:modified xsi:type="dcterms:W3CDTF">2013-04-30T19:34:03Z</dcterms:modified>
</cp:coreProperties>
</file>